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147375632" r:id="rId2"/>
    <p:sldId id="2147375631" r:id="rId3"/>
    <p:sldId id="2147375630" r:id="rId4"/>
  </p:sldIdLst>
  <p:sldSz cx="12192000" cy="6858000"/>
  <p:notesSz cx="6799263" cy="9929813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977063-7390-EAAD-4C16-4241188D8C6C}" name="JENIFFER ALEJANDRA MOLINA VARGAS" initials="JV" userId="S::jmolinav@educacionbogota.gov.co::e6b48283-9436-4c10-9e7f-42b8c3033551" providerId="AD"/>
  <p188:author id="{1E1EFA8F-DAEC-4CBF-73B8-D81C595A9325}" name="JULIAN FABRIZZIO HUERFANO ARDILA" initials="JA" userId="S::jhuerfano@educacionbogota.gov.co::1cc6e951-6238-4f17-8b47-0011e8b96a16" providerId="AD"/>
  <p188:author id="{8E1BA7E2-40EC-16E5-CF15-A2B1EE56A2FE}" name="Usuario invitado" initials="Ui" userId="S::urn:spo:anon#59460f1c6b2987645711202c75c15631364cbfba95aa9f2c4eb155f89a12753d::" providerId="AD"/>
  <p188:author id="{154547FA-2568-2DEF-8599-6A300E620C6E}" name="DIEGO ANDRES SANCHEZ RUIZ" initials="DS" userId="S::dsanchezr@educacionbogota.gov.co::646140db-d7ea-4b72-aa06-011b70af06d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599B"/>
    <a:srgbClr val="183259"/>
    <a:srgbClr val="3877D6"/>
    <a:srgbClr val="A93639"/>
    <a:srgbClr val="D94646"/>
    <a:srgbClr val="FFB71A"/>
    <a:srgbClr val="FF5050"/>
    <a:srgbClr val="B4751C"/>
    <a:srgbClr val="FFDF00"/>
    <a:srgbClr val="EB97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966"/>
  </p:normalViewPr>
  <p:slideViewPr>
    <p:cSldViewPr snapToGrid="0">
      <p:cViewPr varScale="1">
        <p:scale>
          <a:sx n="73" d="100"/>
          <a:sy n="73" d="100"/>
        </p:scale>
        <p:origin x="4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443B0-6832-CF42-9591-CD16C7BB8D22}" type="datetimeFigureOut">
              <a:rPr lang="es-ES_tradnl" smtClean="0"/>
              <a:t>18/12/2023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3AA8E-6536-D84C-A0E9-7CE11A51BF1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14905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1e998883619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1e998883619_0_138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9756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9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9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6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ORTADA">
  <p:cSld name="PORTADA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/>
        </p:nvSpPr>
        <p:spPr>
          <a:xfrm>
            <a:off x="609600" y="457200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66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4"/>
          <p:cNvSpPr txBox="1"/>
          <p:nvPr/>
        </p:nvSpPr>
        <p:spPr>
          <a:xfrm>
            <a:off x="609600" y="1600200"/>
            <a:ext cx="10972800" cy="4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853"/>
              </a:spcBef>
              <a:spcAft>
                <a:spcPts val="0"/>
              </a:spcAft>
              <a:buNone/>
            </a:pPr>
            <a:endParaRPr sz="426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" name="Google Shape;31;p4" descr="Formato PPT 4.3_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/>
          <p:nvPr/>
        </p:nvSpPr>
        <p:spPr>
          <a:xfrm>
            <a:off x="6754433" y="1738667"/>
            <a:ext cx="5448400" cy="5119200"/>
          </a:xfrm>
          <a:prstGeom prst="triangle">
            <a:avLst>
              <a:gd name="adj" fmla="val 68253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"/>
          <p:cNvSpPr/>
          <p:nvPr/>
        </p:nvSpPr>
        <p:spPr>
          <a:xfrm rot="10800000">
            <a:off x="7683167" y="167"/>
            <a:ext cx="4519600" cy="6888000"/>
          </a:xfrm>
          <a:prstGeom prst="rtTriangle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827767" y="1277567"/>
            <a:ext cx="6248800" cy="2968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68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alibri"/>
              <a:buChar char="●"/>
              <a:defRPr sz="6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3733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3733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3733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3733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3733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3733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3733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3733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/>
          <p:nvPr/>
        </p:nvSpPr>
        <p:spPr>
          <a:xfrm>
            <a:off x="827767" y="6126200"/>
            <a:ext cx="2992400" cy="4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fecha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" name="Google Shape;3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24699" y="5867734"/>
            <a:ext cx="1553268" cy="817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66933" y="203200"/>
            <a:ext cx="1321867" cy="130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13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5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4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0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0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7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6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E287385-4311-89A6-A6C3-F1DB0404F9D5}"/>
              </a:ext>
            </a:extLst>
          </p:cNvPr>
          <p:cNvSpPr txBox="1"/>
          <p:nvPr userDrawn="1">
            <p:extLst>
              <p:ext uri="{1162E1C5-73C7-4A58-AE30-91384D911F3F}">
                <p184:classification xmlns="" xmlns:p184="http://schemas.microsoft.com/office/powerpoint/2018/4/main" val="hdr"/>
              </p:ext>
            </p:extLst>
          </p:nvPr>
        </p:nvSpPr>
        <p:spPr>
          <a:xfrm>
            <a:off x="5844350" y="63500"/>
            <a:ext cx="531812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CO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268796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7B9FA000-6B22-F38F-8EBB-8F9FAC3DF73C}"/>
              </a:ext>
            </a:extLst>
          </p:cNvPr>
          <p:cNvSpPr/>
          <p:nvPr/>
        </p:nvSpPr>
        <p:spPr>
          <a:xfrm>
            <a:off x="-60960" y="3073"/>
            <a:ext cx="12252960" cy="6854927"/>
          </a:xfrm>
          <a:prstGeom prst="rect">
            <a:avLst/>
          </a:prstGeom>
          <a:solidFill>
            <a:srgbClr val="2B5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 dirty="0"/>
          </a:p>
        </p:txBody>
      </p:sp>
      <p:pic>
        <p:nvPicPr>
          <p:cNvPr id="13" name="Imagen 12" descr="Un grupo de personas junto a una persona&#10;&#10;Descripción generada automáticamente con confianza media">
            <a:extLst>
              <a:ext uri="{FF2B5EF4-FFF2-40B4-BE49-F238E27FC236}">
                <a16:creationId xmlns:a16="http://schemas.microsoft.com/office/drawing/2014/main" id="{A6E33A81-742D-A16A-392F-7E9B7EB9B1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2" t="-9978" r="-462" b="9978"/>
          <a:stretch/>
        </p:blipFill>
        <p:spPr>
          <a:xfrm>
            <a:off x="5907093" y="2705283"/>
            <a:ext cx="6310237" cy="418993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356E990-AA01-842F-2AE2-9A461D6BD6A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629228" y="6091589"/>
            <a:ext cx="2775566" cy="64925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8DA259A-6809-AB57-B0BD-F6F92CE417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2836"/>
          <a:stretch/>
        </p:blipFill>
        <p:spPr>
          <a:xfrm>
            <a:off x="355603" y="1704015"/>
            <a:ext cx="4851394" cy="1049298"/>
          </a:xfrm>
          <a:prstGeom prst="rect">
            <a:avLst/>
          </a:prstGeom>
        </p:spPr>
      </p:pic>
      <p:pic>
        <p:nvPicPr>
          <p:cNvPr id="16" name="Imagen 15" descr="Grupo de personas frente a una tienda&#10;&#10;Descripción generada automáticamente">
            <a:extLst>
              <a:ext uri="{FF2B5EF4-FFF2-40B4-BE49-F238E27FC236}">
                <a16:creationId xmlns:a16="http://schemas.microsoft.com/office/drawing/2014/main" id="{646664CA-3806-EACA-F59F-FC95EB5558F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8161"/>
          <a:stretch/>
        </p:blipFill>
        <p:spPr>
          <a:xfrm>
            <a:off x="5907093" y="0"/>
            <a:ext cx="6284907" cy="3429000"/>
          </a:xfrm>
          <a:prstGeom prst="rect">
            <a:avLst/>
          </a:prstGeom>
        </p:spPr>
      </p:pic>
      <p:pic>
        <p:nvPicPr>
          <p:cNvPr id="18" name="Imagen 17" descr="Imagen que contiene Texto&#10;&#10;Descripción generada automáticamente">
            <a:extLst>
              <a:ext uri="{FF2B5EF4-FFF2-40B4-BE49-F238E27FC236}">
                <a16:creationId xmlns:a16="http://schemas.microsoft.com/office/drawing/2014/main" id="{412FE779-DBA6-197C-3B41-B40B85A39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484" y="360525"/>
            <a:ext cx="2595816" cy="1189460"/>
          </a:xfrm>
          <a:prstGeom prst="rect">
            <a:avLst/>
          </a:prstGeom>
        </p:spPr>
      </p:pic>
      <p:sp>
        <p:nvSpPr>
          <p:cNvPr id="8" name="Google Shape;42;p5"/>
          <p:cNvSpPr txBox="1">
            <a:spLocks noGrp="1"/>
          </p:cNvSpPr>
          <p:nvPr>
            <p:ph type="title"/>
          </p:nvPr>
        </p:nvSpPr>
        <p:spPr>
          <a:xfrm>
            <a:off x="29074" y="3341349"/>
            <a:ext cx="5975874" cy="691824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algn="ctr">
              <a:buNone/>
            </a:pPr>
            <a:r>
              <a:rPr lang="es-CO" sz="3600" dirty="0"/>
              <a:t>(2020-2023  /  2024-2027)</a:t>
            </a:r>
            <a:endParaRPr sz="36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8144D4F-39BE-3835-84B7-DB52119CE446}"/>
              </a:ext>
            </a:extLst>
          </p:cNvPr>
          <p:cNvSpPr txBox="1"/>
          <p:nvPr/>
        </p:nvSpPr>
        <p:spPr>
          <a:xfrm>
            <a:off x="477438" y="4033173"/>
            <a:ext cx="47295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1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es-ES_tradnl" sz="1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_tradnl" sz="1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Diciembre 2023</a:t>
            </a:r>
          </a:p>
          <a:p>
            <a:pPr algn="ctr"/>
            <a:r>
              <a:rPr lang="es-ES_tradnl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Rendición Cuentas Sector Educación </a:t>
            </a:r>
            <a:endParaRPr lang="es-ES_tradnl" sz="18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2D16354-7919-A8CC-92C5-130894D670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448" y="3957842"/>
            <a:ext cx="4683125" cy="6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42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602E714-B5C8-D4B5-EA14-AFF16A0C69DB}"/>
              </a:ext>
            </a:extLst>
          </p:cNvPr>
          <p:cNvSpPr/>
          <p:nvPr/>
        </p:nvSpPr>
        <p:spPr>
          <a:xfrm>
            <a:off x="1" y="1"/>
            <a:ext cx="12192000" cy="826953"/>
          </a:xfrm>
          <a:prstGeom prst="rect">
            <a:avLst/>
          </a:prstGeom>
          <a:solidFill>
            <a:srgbClr val="2B5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Rectángulo 59">
            <a:extLst>
              <a:ext uri="{FF2B5EF4-FFF2-40B4-BE49-F238E27FC236}">
                <a16:creationId xmlns:a16="http://schemas.microsoft.com/office/drawing/2014/main" id="{E1AB39A9-DF09-D143-27A1-604330282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684" y="140904"/>
            <a:ext cx="6328035" cy="56169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s-MX" sz="3200" b="1" dirty="0">
                <a:solidFill>
                  <a:schemeClr val="bg1"/>
                </a:solidFill>
                <a:latin typeface="+mn-lt"/>
              </a:rPr>
              <a:t>Logros, retos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53513B7-22BB-D142-099E-64267570974C}"/>
              </a:ext>
            </a:extLst>
          </p:cNvPr>
          <p:cNvSpPr txBox="1"/>
          <p:nvPr/>
        </p:nvSpPr>
        <p:spPr>
          <a:xfrm>
            <a:off x="356903" y="980511"/>
            <a:ext cx="111540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 PDD 108. Reducir la brecha de calidad educativa entre colegios públicos y privados, a través de la transformación curricular y pedagógica del 100% de colegios públicos, el sistema multidimensional de evaluación y el desarrollo de competencias del siglo XXI, que incluye el aprendizaje autónomo y la virtualidad como un elemento de innovación</a:t>
            </a:r>
          </a:p>
          <a:p>
            <a:r>
              <a:rPr lang="es-CO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Indicador:</a:t>
            </a:r>
            <a:r>
              <a:rPr lang="es-CO" sz="1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Programa de investigación para el cierre de brechas y transformación pedagógica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7E03555-F5B6-24BE-B2BE-6FD7B52882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98369"/>
              </p:ext>
            </p:extLst>
          </p:nvPr>
        </p:nvGraphicFramePr>
        <p:xfrm>
          <a:off x="419345" y="2088576"/>
          <a:ext cx="8624459" cy="645312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2060557">
                  <a:extLst>
                    <a:ext uri="{9D8B030D-6E8A-4147-A177-3AD203B41FA5}">
                      <a16:colId xmlns:a16="http://schemas.microsoft.com/office/drawing/2014/main" val="1400503527"/>
                    </a:ext>
                  </a:extLst>
                </a:gridCol>
                <a:gridCol w="1728099">
                  <a:extLst>
                    <a:ext uri="{9D8B030D-6E8A-4147-A177-3AD203B41FA5}">
                      <a16:colId xmlns:a16="http://schemas.microsoft.com/office/drawing/2014/main" val="1304668874"/>
                    </a:ext>
                  </a:extLst>
                </a:gridCol>
                <a:gridCol w="1500930">
                  <a:extLst>
                    <a:ext uri="{9D8B030D-6E8A-4147-A177-3AD203B41FA5}">
                      <a16:colId xmlns:a16="http://schemas.microsoft.com/office/drawing/2014/main" val="4004044095"/>
                    </a:ext>
                  </a:extLst>
                </a:gridCol>
                <a:gridCol w="1955266">
                  <a:extLst>
                    <a:ext uri="{9D8B030D-6E8A-4147-A177-3AD203B41FA5}">
                      <a16:colId xmlns:a16="http://schemas.microsoft.com/office/drawing/2014/main" val="1181922473"/>
                    </a:ext>
                  </a:extLst>
                </a:gridCol>
                <a:gridCol w="1379607">
                  <a:extLst>
                    <a:ext uri="{9D8B030D-6E8A-4147-A177-3AD203B41FA5}">
                      <a16:colId xmlns:a16="http://schemas.microsoft.com/office/drawing/2014/main" val="934527897"/>
                    </a:ext>
                  </a:extLst>
                </a:gridCol>
              </a:tblGrid>
              <a:tr h="207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2020</a:t>
                      </a:r>
                      <a:endParaRPr lang="es-CO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B59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2021</a:t>
                      </a:r>
                      <a:endParaRPr lang="es-CO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B59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2022</a:t>
                      </a:r>
                      <a:endParaRPr lang="es-CO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B59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2023</a:t>
                      </a:r>
                      <a:endParaRPr lang="es-CO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B59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2024</a:t>
                      </a:r>
                      <a:endParaRPr lang="es-CO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B59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951715"/>
                  </a:ext>
                </a:extLst>
              </a:tr>
              <a:tr h="4374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Fase I</a:t>
                      </a:r>
                      <a:r>
                        <a:rPr lang="es-CO" sz="1000" u="none" strike="noStrike" dirty="0">
                          <a:effectLst/>
                        </a:rPr>
                        <a:t>: Línea de base (0.1)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Fase II</a:t>
                      </a:r>
                      <a:r>
                        <a:rPr lang="es-CO" sz="1000" u="none" strike="noStrike" dirty="0">
                          <a:effectLst/>
                        </a:rPr>
                        <a:t>: Diseño y formulación (0.2)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Fase III</a:t>
                      </a:r>
                      <a:r>
                        <a:rPr lang="es-CO" sz="1000" u="none" strike="noStrike" dirty="0">
                          <a:effectLst/>
                        </a:rPr>
                        <a:t>: Desarrollo e Implementación: (0.25)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Fase III</a:t>
                      </a:r>
                      <a:r>
                        <a:rPr lang="es-CO" sz="1000" u="none" strike="noStrike" dirty="0">
                          <a:effectLst/>
                        </a:rPr>
                        <a:t>: Desarrollo e Implementación: (0.25)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Fase IV: </a:t>
                      </a:r>
                      <a:r>
                        <a:rPr lang="es-CO" sz="1000" b="0" u="none" strike="noStrike" dirty="0">
                          <a:solidFill>
                            <a:srgbClr val="7030A0"/>
                          </a:solidFill>
                          <a:effectLst/>
                        </a:rPr>
                        <a:t>Resultados y recomendaciones (0.20)</a:t>
                      </a:r>
                      <a:endParaRPr lang="es-CO" sz="10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08697537"/>
                  </a:ext>
                </a:extLst>
              </a:tr>
            </a:tbl>
          </a:graphicData>
        </a:graphic>
      </p:graphicFrame>
      <p:sp>
        <p:nvSpPr>
          <p:cNvPr id="23" name="CuadroTexto 22">
            <a:extLst>
              <a:ext uri="{FF2B5EF4-FFF2-40B4-BE49-F238E27FC236}">
                <a16:creationId xmlns:a16="http://schemas.microsoft.com/office/drawing/2014/main" id="{C005B7E4-8B53-A255-1B9A-E04763E8642D}"/>
              </a:ext>
            </a:extLst>
          </p:cNvPr>
          <p:cNvSpPr txBox="1"/>
          <p:nvPr/>
        </p:nvSpPr>
        <p:spPr>
          <a:xfrm>
            <a:off x="419345" y="3029811"/>
            <a:ext cx="11272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 PDD 107. Reconocer y apoyar la labor de 7.000 maestras y maestros a través de programas de formación docente (…)  2.000 en  procesos de formación en servicio y participando de redes, grupos de investigación e innovación y reconocimientos.</a:t>
            </a:r>
            <a:endParaRPr lang="es-CO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CO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Indicador:</a:t>
            </a:r>
            <a:r>
              <a:rPr lang="es-CO" sz="1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El IDEP aporta al cumplimiento de esta Meta Plan de Desarrollo con 2.000 maestras, maestros y directivos docentes apoyados en estrategias para la formación, el fortalecimiento de redes, semilleros, grupos de investigación, la innovación educativa y, el reconocimiento a su labor.</a:t>
            </a:r>
          </a:p>
        </p:txBody>
      </p:sp>
      <p:sp>
        <p:nvSpPr>
          <p:cNvPr id="24" name="Google Shape;166;p7">
            <a:extLst>
              <a:ext uri="{FF2B5EF4-FFF2-40B4-BE49-F238E27FC236}">
                <a16:creationId xmlns:a16="http://schemas.microsoft.com/office/drawing/2014/main" id="{33807428-139D-056B-4046-7F0077252B00}"/>
              </a:ext>
            </a:extLst>
          </p:cNvPr>
          <p:cNvSpPr/>
          <p:nvPr/>
        </p:nvSpPr>
        <p:spPr>
          <a:xfrm>
            <a:off x="9180397" y="1610313"/>
            <a:ext cx="1148161" cy="468875"/>
          </a:xfrm>
          <a:prstGeom prst="rect">
            <a:avLst/>
          </a:prstGeom>
          <a:solidFill>
            <a:srgbClr val="2B59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5" name="Google Shape;167;p7">
            <a:extLst>
              <a:ext uri="{FF2B5EF4-FFF2-40B4-BE49-F238E27FC236}">
                <a16:creationId xmlns:a16="http://schemas.microsoft.com/office/drawing/2014/main" id="{30BFFBB0-6050-DBDE-DAD1-D8CEBF041EAC}"/>
              </a:ext>
            </a:extLst>
          </p:cNvPr>
          <p:cNvSpPr txBox="1"/>
          <p:nvPr/>
        </p:nvSpPr>
        <p:spPr>
          <a:xfrm>
            <a:off x="9295745" y="1555462"/>
            <a:ext cx="87723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CO" sz="2800" b="1" i="0" u="none" strike="noStrike" cap="none" dirty="0" smtClean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1</a:t>
            </a:r>
            <a:endParaRPr sz="2800" b="1" i="0" u="none" strike="noStrike" cap="none" dirty="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6" name="Google Shape;168;p7">
            <a:extLst>
              <a:ext uri="{FF2B5EF4-FFF2-40B4-BE49-F238E27FC236}">
                <a16:creationId xmlns:a16="http://schemas.microsoft.com/office/drawing/2014/main" id="{4475BEB5-AE32-9A13-EE8E-AEF3CC98DBF9}"/>
              </a:ext>
            </a:extLst>
          </p:cNvPr>
          <p:cNvSpPr txBox="1"/>
          <p:nvPr/>
        </p:nvSpPr>
        <p:spPr>
          <a:xfrm>
            <a:off x="10426156" y="1706530"/>
            <a:ext cx="1654962" cy="246181"/>
          </a:xfrm>
          <a:prstGeom prst="rect">
            <a:avLst/>
          </a:prstGeom>
          <a:solidFill>
            <a:srgbClr val="2B599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s-ES" sz="1000" b="1" i="0" u="none" strike="noStrike" cap="none" dirty="0" smtClean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Programa de investigación</a:t>
            </a:r>
            <a:endParaRPr sz="1000" b="1" i="0" u="none" strike="noStrike" cap="none" dirty="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7" name="Google Shape;169;p7">
            <a:extLst>
              <a:ext uri="{FF2B5EF4-FFF2-40B4-BE49-F238E27FC236}">
                <a16:creationId xmlns:a16="http://schemas.microsoft.com/office/drawing/2014/main" id="{33AE34BA-FF56-5D3D-5B1A-229F06A4261E}"/>
              </a:ext>
            </a:extLst>
          </p:cNvPr>
          <p:cNvPicPr preferRelativeResize="0"/>
          <p:nvPr/>
        </p:nvPicPr>
        <p:blipFill rotWithShape="1">
          <a:blip r:embed="rId2">
            <a:alphaModFix/>
            <a:biLevel thresh="25000"/>
          </a:blip>
          <a:srcRect/>
          <a:stretch/>
        </p:blipFill>
        <p:spPr>
          <a:xfrm>
            <a:off x="9239296" y="1716416"/>
            <a:ext cx="203081" cy="15388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8996D5FF-CED4-67D6-9CE8-92049657F57D}"/>
              </a:ext>
            </a:extLst>
          </p:cNvPr>
          <p:cNvSpPr txBox="1"/>
          <p:nvPr/>
        </p:nvSpPr>
        <p:spPr>
          <a:xfrm>
            <a:off x="582905" y="5951968"/>
            <a:ext cx="207460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50" dirty="0"/>
              <a:t>Fuente: </a:t>
            </a:r>
            <a:r>
              <a:rPr lang="es-CO" sz="1050" dirty="0" err="1"/>
              <a:t>Segplan</a:t>
            </a:r>
            <a:r>
              <a:rPr lang="es-CO" sz="1050" dirty="0"/>
              <a:t> </a:t>
            </a:r>
            <a:r>
              <a:rPr lang="es-CO" sz="1050" dirty="0" smtClean="0"/>
              <a:t>Noviembre </a:t>
            </a:r>
            <a:r>
              <a:rPr lang="es-CO" sz="1050" dirty="0"/>
              <a:t>2023</a:t>
            </a:r>
          </a:p>
        </p:txBody>
      </p:sp>
      <p:sp>
        <p:nvSpPr>
          <p:cNvPr id="33" name="Google Shape;166;p7">
            <a:extLst>
              <a:ext uri="{FF2B5EF4-FFF2-40B4-BE49-F238E27FC236}">
                <a16:creationId xmlns:a16="http://schemas.microsoft.com/office/drawing/2014/main" id="{7541708E-6CE6-6CB6-9DFA-7E2EB9097407}"/>
              </a:ext>
            </a:extLst>
          </p:cNvPr>
          <p:cNvSpPr/>
          <p:nvPr/>
        </p:nvSpPr>
        <p:spPr>
          <a:xfrm>
            <a:off x="9842043" y="4105626"/>
            <a:ext cx="1148161" cy="628889"/>
          </a:xfrm>
          <a:prstGeom prst="rect">
            <a:avLst/>
          </a:prstGeom>
          <a:solidFill>
            <a:srgbClr val="2B59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34" name="Google Shape;167;p7">
            <a:extLst>
              <a:ext uri="{FF2B5EF4-FFF2-40B4-BE49-F238E27FC236}">
                <a16:creationId xmlns:a16="http://schemas.microsoft.com/office/drawing/2014/main" id="{E95B45A2-575E-DA43-9083-C636DCBC27E3}"/>
              </a:ext>
            </a:extLst>
          </p:cNvPr>
          <p:cNvSpPr txBox="1"/>
          <p:nvPr/>
        </p:nvSpPr>
        <p:spPr>
          <a:xfrm>
            <a:off x="9899902" y="4224922"/>
            <a:ext cx="1075286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CO" sz="2800" b="1" i="0" u="none" strike="noStrike" cap="none" dirty="0" smtClean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2.000.9441930</a:t>
            </a:r>
            <a:endParaRPr sz="2800" b="1" i="0" u="none" strike="noStrike" cap="none" dirty="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5" name="Google Shape;168;p7">
            <a:extLst>
              <a:ext uri="{FF2B5EF4-FFF2-40B4-BE49-F238E27FC236}">
                <a16:creationId xmlns:a16="http://schemas.microsoft.com/office/drawing/2014/main" id="{13EB3E19-2D37-D239-EA81-1872D1FE550F}"/>
              </a:ext>
            </a:extLst>
          </p:cNvPr>
          <p:cNvSpPr txBox="1"/>
          <p:nvPr/>
        </p:nvSpPr>
        <p:spPr>
          <a:xfrm>
            <a:off x="9777612" y="4795336"/>
            <a:ext cx="1293013" cy="246181"/>
          </a:xfrm>
          <a:prstGeom prst="rect">
            <a:avLst/>
          </a:prstGeom>
          <a:solidFill>
            <a:srgbClr val="2B599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s-ES" sz="1000" b="1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Maestros y </a:t>
            </a:r>
            <a:r>
              <a:rPr lang="es-ES" sz="1000" b="1" i="0" u="none" strike="noStrike" cap="none" dirty="0" smtClean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Maestras</a:t>
            </a:r>
            <a:endParaRPr lang="es-ES" sz="1000" b="1" i="0" u="none" strike="noStrike" cap="none" dirty="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36" name="Google Shape;169;p7">
            <a:extLst>
              <a:ext uri="{FF2B5EF4-FFF2-40B4-BE49-F238E27FC236}">
                <a16:creationId xmlns:a16="http://schemas.microsoft.com/office/drawing/2014/main" id="{1E6AC3F2-D0C8-73A4-4CBD-375270AE7363}"/>
              </a:ext>
            </a:extLst>
          </p:cNvPr>
          <p:cNvPicPr preferRelativeResize="0"/>
          <p:nvPr/>
        </p:nvPicPr>
        <p:blipFill rotWithShape="1">
          <a:blip r:embed="rId2">
            <a:alphaModFix/>
            <a:biLevel thresh="25000"/>
          </a:blip>
          <a:srcRect/>
          <a:stretch/>
        </p:blipFill>
        <p:spPr>
          <a:xfrm>
            <a:off x="9890983" y="4241680"/>
            <a:ext cx="203081" cy="15388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7" name="Tabla 36">
            <a:extLst>
              <a:ext uri="{FF2B5EF4-FFF2-40B4-BE49-F238E27FC236}">
                <a16:creationId xmlns:a16="http://schemas.microsoft.com/office/drawing/2014/main" id="{D5D6432B-6771-E262-FE32-9336059FBA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431239"/>
              </p:ext>
            </p:extLst>
          </p:nvPr>
        </p:nvGraphicFramePr>
        <p:xfrm>
          <a:off x="582905" y="4047436"/>
          <a:ext cx="6656558" cy="873898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313075">
                  <a:extLst>
                    <a:ext uri="{9D8B030D-6E8A-4147-A177-3AD203B41FA5}">
                      <a16:colId xmlns:a16="http://schemas.microsoft.com/office/drawing/2014/main" val="1616267528"/>
                    </a:ext>
                  </a:extLst>
                </a:gridCol>
                <a:gridCol w="1227968">
                  <a:extLst>
                    <a:ext uri="{9D8B030D-6E8A-4147-A177-3AD203B41FA5}">
                      <a16:colId xmlns:a16="http://schemas.microsoft.com/office/drawing/2014/main" val="4096905472"/>
                    </a:ext>
                  </a:extLst>
                </a:gridCol>
                <a:gridCol w="1361707">
                  <a:extLst>
                    <a:ext uri="{9D8B030D-6E8A-4147-A177-3AD203B41FA5}">
                      <a16:colId xmlns:a16="http://schemas.microsoft.com/office/drawing/2014/main" val="2874872992"/>
                    </a:ext>
                  </a:extLst>
                </a:gridCol>
                <a:gridCol w="1376904">
                  <a:extLst>
                    <a:ext uri="{9D8B030D-6E8A-4147-A177-3AD203B41FA5}">
                      <a16:colId xmlns:a16="http://schemas.microsoft.com/office/drawing/2014/main" val="2056240872"/>
                    </a:ext>
                  </a:extLst>
                </a:gridCol>
                <a:gridCol w="1376904">
                  <a:extLst>
                    <a:ext uri="{9D8B030D-6E8A-4147-A177-3AD203B41FA5}">
                      <a16:colId xmlns:a16="http://schemas.microsoft.com/office/drawing/2014/main" val="3489479130"/>
                    </a:ext>
                  </a:extLst>
                </a:gridCol>
              </a:tblGrid>
              <a:tr h="6402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2020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B59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2021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B59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2022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B59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2023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B59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2024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B59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538948"/>
                  </a:ext>
                </a:extLst>
              </a:tr>
              <a:tr h="2336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166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578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600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600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rgbClr val="7030A0"/>
                          </a:solidFill>
                          <a:effectLst/>
                        </a:rPr>
                        <a:t>56</a:t>
                      </a:r>
                      <a:endParaRPr lang="es-CO" sz="12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2053215510"/>
                  </a:ext>
                </a:extLst>
              </a:tr>
            </a:tbl>
          </a:graphicData>
        </a:graphic>
      </p:graphicFrame>
      <p:graphicFrame>
        <p:nvGraphicFramePr>
          <p:cNvPr id="39" name="Tabla 38">
            <a:extLst>
              <a:ext uri="{FF2B5EF4-FFF2-40B4-BE49-F238E27FC236}">
                <a16:creationId xmlns:a16="http://schemas.microsoft.com/office/drawing/2014/main" id="{68E0A294-1236-CE3F-C398-A95BA58905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786637"/>
              </p:ext>
            </p:extLst>
          </p:nvPr>
        </p:nvGraphicFramePr>
        <p:xfrm>
          <a:off x="582905" y="5026371"/>
          <a:ext cx="6917778" cy="985089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301036">
                  <a:extLst>
                    <a:ext uri="{9D8B030D-6E8A-4147-A177-3AD203B41FA5}">
                      <a16:colId xmlns:a16="http://schemas.microsoft.com/office/drawing/2014/main" val="1616267528"/>
                    </a:ext>
                  </a:extLst>
                </a:gridCol>
                <a:gridCol w="1216710">
                  <a:extLst>
                    <a:ext uri="{9D8B030D-6E8A-4147-A177-3AD203B41FA5}">
                      <a16:colId xmlns:a16="http://schemas.microsoft.com/office/drawing/2014/main" val="4096905472"/>
                    </a:ext>
                  </a:extLst>
                </a:gridCol>
                <a:gridCol w="1349223">
                  <a:extLst>
                    <a:ext uri="{9D8B030D-6E8A-4147-A177-3AD203B41FA5}">
                      <a16:colId xmlns:a16="http://schemas.microsoft.com/office/drawing/2014/main" val="2874872992"/>
                    </a:ext>
                  </a:extLst>
                </a:gridCol>
                <a:gridCol w="1364281">
                  <a:extLst>
                    <a:ext uri="{9D8B030D-6E8A-4147-A177-3AD203B41FA5}">
                      <a16:colId xmlns:a16="http://schemas.microsoft.com/office/drawing/2014/main" val="2056240872"/>
                    </a:ext>
                  </a:extLst>
                </a:gridCol>
                <a:gridCol w="1686528">
                  <a:extLst>
                    <a:ext uri="{9D8B030D-6E8A-4147-A177-3AD203B41FA5}">
                      <a16:colId xmlns:a16="http://schemas.microsoft.com/office/drawing/2014/main" val="572581932"/>
                    </a:ext>
                  </a:extLst>
                </a:gridCol>
              </a:tblGrid>
              <a:tr h="6402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Acompañamiento situado (Directivos docentes, Maestros y maestras que inspiran)</a:t>
                      </a:r>
                      <a:endParaRPr lang="es-CO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B59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Comunidades de formación, redes, colectivos y semilleros</a:t>
                      </a:r>
                      <a:endParaRPr lang="es-CO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B59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Premio Distrital </a:t>
                      </a:r>
                      <a:endParaRPr lang="es-CO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B59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Escuela de Maestros y Maestras Investigadores</a:t>
                      </a:r>
                      <a:endParaRPr lang="es-CO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B59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Promoción y apoyo a docentes investigadores (Incentiva)</a:t>
                      </a:r>
                      <a:endParaRPr lang="es-CO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B59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538948"/>
                  </a:ext>
                </a:extLst>
              </a:tr>
              <a:tr h="2336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u="none" strike="noStrike" dirty="0">
                          <a:effectLst/>
                        </a:rPr>
                        <a:t>523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u="none" strike="noStrike" dirty="0">
                          <a:effectLst/>
                        </a:rPr>
                        <a:t>779</a:t>
                      </a:r>
                    </a:p>
                    <a:p>
                      <a:pPr algn="ctr" rtl="0" fontAlgn="ctr"/>
                      <a:r>
                        <a:rPr lang="es-CO" sz="11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56</a:t>
                      </a:r>
                      <a:endParaRPr lang="es-CO" sz="1100" b="1" i="0" u="none" strike="noStrike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54</a:t>
                      </a:r>
                      <a:endParaRPr lang="es-CO" sz="1100" b="0" u="none" strike="noStrike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rtl="0" fontAlgn="ctr"/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u="none" strike="noStrike" dirty="0">
                          <a:effectLst/>
                        </a:rPr>
                        <a:t>415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u="none" strike="noStrike" dirty="0" smtClean="0">
                          <a:effectLst/>
                        </a:rPr>
                        <a:t>173</a:t>
                      </a:r>
                      <a:endParaRPr lang="es-CO" sz="1100" u="none" strike="noStrike" dirty="0">
                        <a:effectLst/>
                      </a:endParaRPr>
                    </a:p>
                    <a:p>
                      <a:pPr algn="ctr" rtl="0" fontAlgn="ctr"/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3215510"/>
                  </a:ext>
                </a:extLst>
              </a:tr>
            </a:tbl>
          </a:graphicData>
        </a:graphic>
      </p:graphicFrame>
      <p:sp>
        <p:nvSpPr>
          <p:cNvPr id="13" name="Rectángulo 12">
            <a:extLst>
              <a:ext uri="{FF2B5EF4-FFF2-40B4-BE49-F238E27FC236}">
                <a16:creationId xmlns:a16="http://schemas.microsoft.com/office/drawing/2014/main" id="{689201B5-4A5E-0112-EB89-A04C2780C55A}"/>
              </a:ext>
            </a:extLst>
          </p:cNvPr>
          <p:cNvSpPr/>
          <p:nvPr/>
        </p:nvSpPr>
        <p:spPr>
          <a:xfrm>
            <a:off x="-1" y="6302946"/>
            <a:ext cx="12207921" cy="5418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14" name="Imagen 13" descr="Un letrero de color negro&#10;&#10;Descripción generada automáticamente con confianza media">
            <a:extLst>
              <a:ext uri="{FF2B5EF4-FFF2-40B4-BE49-F238E27FC236}">
                <a16:creationId xmlns:a16="http://schemas.microsoft.com/office/drawing/2014/main" id="{430ABFD5-CA8B-895B-A842-E3D367A50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87" y="6431334"/>
            <a:ext cx="1211782" cy="28109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568737D-A925-7C62-3764-70A658AD7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5012" y="6335357"/>
            <a:ext cx="2067213" cy="396247"/>
          </a:xfrm>
          <a:prstGeom prst="rect">
            <a:avLst/>
          </a:prstGeom>
        </p:spPr>
      </p:pic>
      <p:pic>
        <p:nvPicPr>
          <p:cNvPr id="28" name="Imagen 27" descr="Imagen que contiene Texto&#10;&#10;Descripción generada automáticamente">
            <a:extLst>
              <a:ext uri="{FF2B5EF4-FFF2-40B4-BE49-F238E27FC236}">
                <a16:creationId xmlns:a16="http://schemas.microsoft.com/office/drawing/2014/main" id="{71D5571C-A7C5-1F5E-2610-33122C82BF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3215" y="-117685"/>
            <a:ext cx="2824705" cy="1294343"/>
          </a:xfrm>
          <a:prstGeom prst="rect">
            <a:avLst/>
          </a:prstGeom>
        </p:spPr>
      </p:pic>
      <p:sp>
        <p:nvSpPr>
          <p:cNvPr id="32" name="Google Shape;166;p7">
            <a:extLst>
              <a:ext uri="{FF2B5EF4-FFF2-40B4-BE49-F238E27FC236}">
                <a16:creationId xmlns:a16="http://schemas.microsoft.com/office/drawing/2014/main" id="{33807428-139D-056B-4046-7F0077252B00}"/>
              </a:ext>
            </a:extLst>
          </p:cNvPr>
          <p:cNvSpPr/>
          <p:nvPr/>
        </p:nvSpPr>
        <p:spPr>
          <a:xfrm>
            <a:off x="9197319" y="2205956"/>
            <a:ext cx="1148161" cy="468875"/>
          </a:xfrm>
          <a:prstGeom prst="rect">
            <a:avLst/>
          </a:prstGeom>
          <a:solidFill>
            <a:srgbClr val="2B59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38" name="Google Shape;167;p7">
            <a:extLst>
              <a:ext uri="{FF2B5EF4-FFF2-40B4-BE49-F238E27FC236}">
                <a16:creationId xmlns:a16="http://schemas.microsoft.com/office/drawing/2014/main" id="{30BFFBB0-6050-DBDE-DAD1-D8CEBF041EAC}"/>
              </a:ext>
            </a:extLst>
          </p:cNvPr>
          <p:cNvSpPr txBox="1"/>
          <p:nvPr/>
        </p:nvSpPr>
        <p:spPr>
          <a:xfrm>
            <a:off x="9332784" y="2139403"/>
            <a:ext cx="87723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CO" sz="2800" b="1" i="0" u="none" strike="noStrike" cap="none" dirty="0" smtClean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30</a:t>
            </a:r>
            <a:endParaRPr sz="2800" b="1" i="0" u="none" strike="noStrike" cap="none" dirty="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40" name="Google Shape;168;p7">
            <a:extLst>
              <a:ext uri="{FF2B5EF4-FFF2-40B4-BE49-F238E27FC236}">
                <a16:creationId xmlns:a16="http://schemas.microsoft.com/office/drawing/2014/main" id="{4475BEB5-AE32-9A13-EE8E-AEF3CC98DBF9}"/>
              </a:ext>
            </a:extLst>
          </p:cNvPr>
          <p:cNvSpPr txBox="1"/>
          <p:nvPr/>
        </p:nvSpPr>
        <p:spPr>
          <a:xfrm>
            <a:off x="10421815" y="2318606"/>
            <a:ext cx="1654962" cy="246181"/>
          </a:xfrm>
          <a:prstGeom prst="rect">
            <a:avLst/>
          </a:prstGeom>
          <a:solidFill>
            <a:srgbClr val="2B599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s-ES" sz="1000" b="1" i="0" u="none" strike="noStrike" cap="none" dirty="0" smtClean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Investigaciones</a:t>
            </a:r>
            <a:endParaRPr sz="1000" b="1" i="0" u="none" strike="noStrike" cap="none" dirty="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97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2" grpId="0"/>
      <p:bldP spid="23" grpId="0"/>
      <p:bldP spid="24" grpId="0" animBg="1"/>
      <p:bldP spid="25" grpId="0"/>
      <p:bldP spid="26" grpId="0" animBg="1"/>
      <p:bldP spid="33" grpId="0" animBg="1"/>
      <p:bldP spid="34" grpId="0"/>
      <p:bldP spid="35" grpId="0" animBg="1"/>
      <p:bldP spid="13" grpId="0" animBg="1"/>
      <p:bldP spid="32" grpId="0" animBg="1"/>
      <p:bldP spid="38" grpId="0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416198C-E193-B3FD-A92E-8F972B841E68}"/>
              </a:ext>
            </a:extLst>
          </p:cNvPr>
          <p:cNvSpPr/>
          <p:nvPr/>
        </p:nvSpPr>
        <p:spPr>
          <a:xfrm>
            <a:off x="-60960" y="3073"/>
            <a:ext cx="12252960" cy="6854927"/>
          </a:xfrm>
          <a:prstGeom prst="rect">
            <a:avLst/>
          </a:prstGeom>
          <a:solidFill>
            <a:srgbClr val="2B5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42F327B-FDF9-43F3-4278-18D72F6D444A}"/>
              </a:ext>
            </a:extLst>
          </p:cNvPr>
          <p:cNvSpPr txBox="1"/>
          <p:nvPr/>
        </p:nvSpPr>
        <p:spPr>
          <a:xfrm>
            <a:off x="4115429" y="2967335"/>
            <a:ext cx="3961143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_tradnl" sz="8800" b="1" dirty="0">
                <a:solidFill>
                  <a:schemeClr val="bg1"/>
                </a:solidFill>
                <a:cs typeface="Poppins" pitchFamily="2" charset="77"/>
              </a:rPr>
              <a:t>Gracias</a:t>
            </a:r>
            <a:endParaRPr lang="es-ES_tradnl" sz="88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BD576AE-F755-A47F-FF21-12EB7FB091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0674" y="5530748"/>
            <a:ext cx="2775566" cy="64925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2679895-EFFB-CB95-6571-46BEC92D16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2836"/>
          <a:stretch/>
        </p:blipFill>
        <p:spPr>
          <a:xfrm>
            <a:off x="8213275" y="5530748"/>
            <a:ext cx="3020783" cy="653359"/>
          </a:xfrm>
          <a:prstGeom prst="rect">
            <a:avLst/>
          </a:prstGeom>
        </p:spPr>
      </p:pic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82CB2374-22D0-C29C-5418-FA5691444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484" y="360525"/>
            <a:ext cx="2595816" cy="118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7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1957</TotalTime>
  <Words>301</Words>
  <Application>Microsoft Office PowerPoint</Application>
  <PresentationFormat>Panorámica</PresentationFormat>
  <Paragraphs>47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Poppins</vt:lpstr>
      <vt:lpstr>Times New Roman</vt:lpstr>
      <vt:lpstr>Office Theme</vt:lpstr>
      <vt:lpstr>(2020-2023  /  2024-2027)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VALERO AHUMADA PEDRAZA</dc:creator>
  <cp:lastModifiedBy>IDEP</cp:lastModifiedBy>
  <cp:revision>151</cp:revision>
  <cp:lastPrinted>2023-12-18T22:14:31Z</cp:lastPrinted>
  <dcterms:created xsi:type="dcterms:W3CDTF">2023-04-24T15:53:58Z</dcterms:created>
  <dcterms:modified xsi:type="dcterms:W3CDTF">2023-12-18T22:42:45Z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97ad33d-ed35-43c0-b526-22bc83c17deb_Enabled">
    <vt:lpwstr>true</vt:lpwstr>
  </property>
  <property fmtid="{D5CDD505-2E9C-101B-9397-08002B2CF9AE}" pid="3" name="MSIP_Label_797ad33d-ed35-43c0-b526-22bc83c17deb_SetDate">
    <vt:lpwstr>2023-12-04T00:45:20Z</vt:lpwstr>
  </property>
  <property fmtid="{D5CDD505-2E9C-101B-9397-08002B2CF9AE}" pid="4" name="MSIP_Label_797ad33d-ed35-43c0-b526-22bc83c17deb_Method">
    <vt:lpwstr>Standard</vt:lpwstr>
  </property>
  <property fmtid="{D5CDD505-2E9C-101B-9397-08002B2CF9AE}" pid="5" name="MSIP_Label_797ad33d-ed35-43c0-b526-22bc83c17deb_Name">
    <vt:lpwstr>797ad33d-ed35-43c0-b526-22bc83c17deb</vt:lpwstr>
  </property>
  <property fmtid="{D5CDD505-2E9C-101B-9397-08002B2CF9AE}" pid="6" name="MSIP_Label_797ad33d-ed35-43c0-b526-22bc83c17deb_SiteId">
    <vt:lpwstr>d539d4bf-5610-471a-afc2-1c76685cfefa</vt:lpwstr>
  </property>
  <property fmtid="{D5CDD505-2E9C-101B-9397-08002B2CF9AE}" pid="7" name="MSIP_Label_797ad33d-ed35-43c0-b526-22bc83c17deb_ActionId">
    <vt:lpwstr>56ef418c-9ba5-4a3b-ab2e-3dba810d13eb</vt:lpwstr>
  </property>
  <property fmtid="{D5CDD505-2E9C-101B-9397-08002B2CF9AE}" pid="8" name="MSIP_Label_797ad33d-ed35-43c0-b526-22bc83c17deb_ContentBits">
    <vt:lpwstr>1</vt:lpwstr>
  </property>
  <property fmtid="{D5CDD505-2E9C-101B-9397-08002B2CF9AE}" pid="9" name="ClassificationContentMarkingHeaderLocations">
    <vt:lpwstr>Office Theme:8</vt:lpwstr>
  </property>
  <property fmtid="{D5CDD505-2E9C-101B-9397-08002B2CF9AE}" pid="10" name="ClassificationContentMarkingHeaderText">
    <vt:lpwstr>INTERNAL</vt:lpwstr>
  </property>
</Properties>
</file>