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8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E20"/>
    <a:srgbClr val="000000"/>
    <a:srgbClr val="F5C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4F14C-4620-430E-96B4-357BB011B6F4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F5BDF-F4B7-4AE6-AAEF-A0847BE09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82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F5BDF-F4B7-4AE6-AAEF-A0847BE09FC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453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341E9F-6B32-DA46-A31B-FBE9932A7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2D0C11A-9F91-6346-9440-9B28EA3CE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40FE82-CEAA-2C40-9C0D-1737B9F1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C1DCE81-CE34-9841-B6C1-363FABCB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0883FF7-648A-7A4D-8442-F2A57481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93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33D553-C11F-924B-81B9-4F38BA6B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3A3F3D3-A6F7-364C-8120-D0E1A5EFB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3FAE4E8-FE9D-FC41-97B3-34BF1651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C3F152-6F5F-3849-A844-9E799EC0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EE01BE1-1351-7346-BEA4-2F7D279E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90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49E7536-ABCF-B84A-B845-08DF9321F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8D2DBD4-77C4-2C4E-BBEE-D76B5D3A5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5A4C1BB-0E56-6646-8913-1EF3131B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A9DBBD9-7821-3D43-8CF9-28DB32DE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C1DCAB7-661D-FA4B-9769-365A4789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83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4E1867-A9B8-C140-BC55-F0C5BFF7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0BF52A9-F563-1C46-9EBC-1C5337139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9EAF561-E51A-AA4F-854F-4DED5BCE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E2DA0AB-B9EC-D645-A1CB-5C4E71D7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A8C2065-C814-2140-BEC8-913D5D60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54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AB9802-2550-4641-B613-178D8778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5011EB0-C3EB-4440-86B1-A47869513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69056AC-B364-8C4F-B5BC-49398FFC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580FEA3-3910-2643-9EEF-1F5DF038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F3740C-A952-7940-9947-F43C5E1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19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27FC13-713C-274E-964A-F28FB520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6713DA-0F8B-5D4F-8F2F-315907A44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D47FD7F-5A60-A749-90E4-D1C93A7D6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7A5D8AA-5EDE-564B-8A96-67EC3FEB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2190C81-9BD6-F641-B2B4-511E3E66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4F8EF60-A30F-904B-B8EA-1B02E088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807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AC66FF-FD5C-A24C-AB32-68F4DFD0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B578F08-A0D9-0E4E-8B52-7B3C0663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F109175-57BD-3441-A163-A3C12A2D5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077EDCF-330A-774E-89B9-00BB3D6B0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34ACB60-2FA9-6244-9DC5-B1899947D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908DC79-565C-2144-A836-FF8C563E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DD5A22D3-0D5C-B84A-8331-3E979AC6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4EF29FE-D4D6-D342-99BB-2933ECAF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324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2B2417-B531-7D46-A5E4-C260E6AC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D92CC08-143B-3045-97DC-700CED36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18CD032-1AFB-614B-A714-CFA08E7B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777C10A-263A-B54C-97F8-478D6AB2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030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CC2D8EF8-5309-9B40-ADCF-43E9C28D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5177BC3-90F9-994A-B51A-AD78C831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5FEA41B-4029-134D-AD79-ACB09552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357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EAC761-5024-3349-85B3-DE393AB6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F7FBFFB-98F7-7340-8F1B-434679B8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A869807-C4B5-CD4F-8153-CF7237BCB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10104BD-EF6D-5C44-9261-BDA2CB77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6ACCE7D-5A50-874F-B2DC-75FE3C6F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3EAD3A-E914-774F-8C86-B34BD9E8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26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857C30-CE1C-A64D-B1F2-EA1DCF61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34E811C-1206-EA42-9247-2E982EC57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3A2B1A7-2459-3D4F-A57A-638AAAE58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543DCDD-31F1-EF47-A9CD-DF5ED7B4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11896CB-34AA-F249-9911-A122DF26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6E79F51-9DA9-A845-B15A-C21FFD61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529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E2A9B54-93DD-6F46-BD08-FF3C8EF0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1F1B93C-C1EC-D848-9706-C73600DD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A43513-3DF6-7F49-A2E5-B5035CF2E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71AC-226E-DA45-8FA9-9A9D2E3661E6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6D61160-4983-6E4C-AE6E-FDE9F7EB8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981F1E-5FFD-0B4F-9278-4672649A6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B569-D4BC-4342-BFE7-023304C8F0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797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C184620-5BF2-3242-8AD0-8FBC0F177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24BC54-D799-814B-81C2-CB0CB2744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9736" y="2060995"/>
            <a:ext cx="5896305" cy="2387600"/>
          </a:xfrm>
        </p:spPr>
        <p:txBody>
          <a:bodyPr>
            <a:normAutofit/>
          </a:bodyPr>
          <a:lstStyle/>
          <a:p>
            <a:r>
              <a:rPr lang="es-CO" sz="8000" b="1" dirty="0">
                <a:solidFill>
                  <a:srgbClr val="933E20"/>
                </a:solidFill>
                <a:latin typeface="+mn-lt"/>
              </a:rPr>
              <a:t>IDEP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02C9053-2F6B-7945-80AE-A1ABC39CE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9737" y="4448595"/>
            <a:ext cx="5896304" cy="847528"/>
          </a:xfrm>
        </p:spPr>
        <p:txBody>
          <a:bodyPr>
            <a:normAutofit/>
          </a:bodyPr>
          <a:lstStyle/>
          <a:p>
            <a:r>
              <a:rPr lang="es-CO" sz="3200" dirty="0">
                <a:solidFill>
                  <a:srgbClr val="933E20"/>
                </a:solidFill>
              </a:rPr>
              <a:t>Rendición de Cuentas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DB22633-5CDD-47DD-92D8-9305DB4A9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9" y="182760"/>
            <a:ext cx="5318617" cy="16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95C6EF0-6C6C-4644-B21B-1C3ED7FF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ángulo 3">
            <a:extLst>
              <a:ext uri="{FF2B5EF4-FFF2-40B4-BE49-F238E27FC236}">
                <a16:creationId xmlns="" xmlns:a16="http://schemas.microsoft.com/office/drawing/2014/main" id="{A2E96801-FBE7-4F8E-89A8-E31CC2B9D6DB}"/>
              </a:ext>
            </a:extLst>
          </p:cNvPr>
          <p:cNvSpPr/>
          <p:nvPr/>
        </p:nvSpPr>
        <p:spPr>
          <a:xfrm>
            <a:off x="1828798" y="2481468"/>
            <a:ext cx="10413034" cy="944880"/>
          </a:xfrm>
          <a:custGeom>
            <a:avLst/>
            <a:gdLst>
              <a:gd name="connsiteX0" fmla="*/ 0 w 4336473"/>
              <a:gd name="connsiteY0" fmla="*/ 0 h 924560"/>
              <a:gd name="connsiteX1" fmla="*/ 4336473 w 4336473"/>
              <a:gd name="connsiteY1" fmla="*/ 0 h 924560"/>
              <a:gd name="connsiteX2" fmla="*/ 4336473 w 4336473"/>
              <a:gd name="connsiteY2" fmla="*/ 924560 h 924560"/>
              <a:gd name="connsiteX3" fmla="*/ 0 w 4336473"/>
              <a:gd name="connsiteY3" fmla="*/ 924560 h 924560"/>
              <a:gd name="connsiteX4" fmla="*/ 0 w 4336473"/>
              <a:gd name="connsiteY4" fmla="*/ 0 h 924560"/>
              <a:gd name="connsiteX0" fmla="*/ 0 w 4336473"/>
              <a:gd name="connsiteY0" fmla="*/ 0 h 944880"/>
              <a:gd name="connsiteX1" fmla="*/ 4336473 w 4336473"/>
              <a:gd name="connsiteY1" fmla="*/ 0 h 944880"/>
              <a:gd name="connsiteX2" fmla="*/ 3919913 w 4336473"/>
              <a:gd name="connsiteY2" fmla="*/ 944880 h 944880"/>
              <a:gd name="connsiteX3" fmla="*/ 0 w 4336473"/>
              <a:gd name="connsiteY3" fmla="*/ 924560 h 944880"/>
              <a:gd name="connsiteX4" fmla="*/ 0 w 4336473"/>
              <a:gd name="connsiteY4" fmla="*/ 0 h 944880"/>
              <a:gd name="connsiteX0" fmla="*/ 0 w 4349637"/>
              <a:gd name="connsiteY0" fmla="*/ 0 h 944880"/>
              <a:gd name="connsiteX1" fmla="*/ 4336473 w 4349637"/>
              <a:gd name="connsiteY1" fmla="*/ 0 h 944880"/>
              <a:gd name="connsiteX2" fmla="*/ 4349637 w 4349637"/>
              <a:gd name="connsiteY2" fmla="*/ 944880 h 944880"/>
              <a:gd name="connsiteX3" fmla="*/ 0 w 4349637"/>
              <a:gd name="connsiteY3" fmla="*/ 924560 h 944880"/>
              <a:gd name="connsiteX4" fmla="*/ 0 w 4349637"/>
              <a:gd name="connsiteY4" fmla="*/ 0 h 944880"/>
              <a:gd name="connsiteX0" fmla="*/ 251928 w 4349637"/>
              <a:gd name="connsiteY0" fmla="*/ 50800 h 944880"/>
              <a:gd name="connsiteX1" fmla="*/ 4336473 w 4349637"/>
              <a:gd name="connsiteY1" fmla="*/ 0 h 944880"/>
              <a:gd name="connsiteX2" fmla="*/ 4349637 w 4349637"/>
              <a:gd name="connsiteY2" fmla="*/ 944880 h 944880"/>
              <a:gd name="connsiteX3" fmla="*/ 0 w 4349637"/>
              <a:gd name="connsiteY3" fmla="*/ 924560 h 944880"/>
              <a:gd name="connsiteX4" fmla="*/ 251928 w 4349637"/>
              <a:gd name="connsiteY4" fmla="*/ 50800 h 944880"/>
              <a:gd name="connsiteX0" fmla="*/ 135857 w 4233566"/>
              <a:gd name="connsiteY0" fmla="*/ 50800 h 944880"/>
              <a:gd name="connsiteX1" fmla="*/ 4220402 w 4233566"/>
              <a:gd name="connsiteY1" fmla="*/ 0 h 944880"/>
              <a:gd name="connsiteX2" fmla="*/ 4233566 w 4233566"/>
              <a:gd name="connsiteY2" fmla="*/ 944880 h 944880"/>
              <a:gd name="connsiteX3" fmla="*/ 0 w 4233566"/>
              <a:gd name="connsiteY3" fmla="*/ 934085 h 944880"/>
              <a:gd name="connsiteX4" fmla="*/ 135857 w 4233566"/>
              <a:gd name="connsiteY4" fmla="*/ 50800 h 944880"/>
              <a:gd name="connsiteX0" fmla="*/ 135857 w 4233566"/>
              <a:gd name="connsiteY0" fmla="*/ 50800 h 944880"/>
              <a:gd name="connsiteX1" fmla="*/ 4220402 w 4233566"/>
              <a:gd name="connsiteY1" fmla="*/ 0 h 944880"/>
              <a:gd name="connsiteX2" fmla="*/ 4233566 w 4233566"/>
              <a:gd name="connsiteY2" fmla="*/ 944880 h 944880"/>
              <a:gd name="connsiteX3" fmla="*/ 0 w 4233566"/>
              <a:gd name="connsiteY3" fmla="*/ 934085 h 944880"/>
              <a:gd name="connsiteX4" fmla="*/ 21104 w 4233566"/>
              <a:gd name="connsiteY4" fmla="*/ 776082 h 944880"/>
              <a:gd name="connsiteX5" fmla="*/ 135857 w 423356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28187 w 4325896"/>
              <a:gd name="connsiteY0" fmla="*/ 50800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28187 w 4325896"/>
              <a:gd name="connsiteY5" fmla="*/ 50800 h 944880"/>
              <a:gd name="connsiteX0" fmla="*/ 232144 w 4325896"/>
              <a:gd name="connsiteY0" fmla="*/ 47625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32144 w 4325896"/>
              <a:gd name="connsiteY5" fmla="*/ 47625 h 944880"/>
              <a:gd name="connsiteX0" fmla="*/ 232144 w 4325896"/>
              <a:gd name="connsiteY0" fmla="*/ 47625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32144 w 4325896"/>
              <a:gd name="connsiteY5" fmla="*/ 47625 h 944880"/>
              <a:gd name="connsiteX0" fmla="*/ 232144 w 4325896"/>
              <a:gd name="connsiteY0" fmla="*/ 47625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2330 w 4325896"/>
              <a:gd name="connsiteY3" fmla="*/ 934085 h 944880"/>
              <a:gd name="connsiteX4" fmla="*/ 0 w 4325896"/>
              <a:gd name="connsiteY4" fmla="*/ 811007 h 944880"/>
              <a:gd name="connsiteX5" fmla="*/ 232144 w 4325896"/>
              <a:gd name="connsiteY5" fmla="*/ 47625 h 944880"/>
              <a:gd name="connsiteX0" fmla="*/ 232144 w 4325896"/>
              <a:gd name="connsiteY0" fmla="*/ 47625 h 944880"/>
              <a:gd name="connsiteX1" fmla="*/ 4312732 w 4325896"/>
              <a:gd name="connsiteY1" fmla="*/ 0 h 944880"/>
              <a:gd name="connsiteX2" fmla="*/ 4325896 w 4325896"/>
              <a:gd name="connsiteY2" fmla="*/ 944880 h 944880"/>
              <a:gd name="connsiteX3" fmla="*/ 96287 w 4325896"/>
              <a:gd name="connsiteY3" fmla="*/ 934085 h 944880"/>
              <a:gd name="connsiteX4" fmla="*/ 0 w 4325896"/>
              <a:gd name="connsiteY4" fmla="*/ 811007 h 944880"/>
              <a:gd name="connsiteX5" fmla="*/ 232144 w 4325896"/>
              <a:gd name="connsiteY5" fmla="*/ 47625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5896" h="944880">
                <a:moveTo>
                  <a:pt x="232144" y="47625"/>
                </a:moveTo>
                <a:lnTo>
                  <a:pt x="4312732" y="0"/>
                </a:lnTo>
                <a:lnTo>
                  <a:pt x="4325896" y="944880"/>
                </a:lnTo>
                <a:lnTo>
                  <a:pt x="96287" y="934085"/>
                </a:lnTo>
                <a:cubicBezTo>
                  <a:pt x="81338" y="908934"/>
                  <a:pt x="45286" y="852033"/>
                  <a:pt x="0" y="811007"/>
                </a:cubicBezTo>
                <a:cubicBezTo>
                  <a:pt x="188177" y="459180"/>
                  <a:pt x="214118" y="154977"/>
                  <a:pt x="232144" y="47625"/>
                </a:cubicBezTo>
                <a:close/>
              </a:path>
            </a:pathLst>
          </a:custGeom>
          <a:solidFill>
            <a:srgbClr val="66B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80477044-372B-4A65-8FC6-45D30AE1E42B}"/>
              </a:ext>
            </a:extLst>
          </p:cNvPr>
          <p:cNvSpPr txBox="1"/>
          <p:nvPr/>
        </p:nvSpPr>
        <p:spPr>
          <a:xfrm>
            <a:off x="2739706" y="2661691"/>
            <a:ext cx="773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Centro de Innovación y Desarrollo Pedagógico</a:t>
            </a:r>
          </a:p>
        </p:txBody>
      </p:sp>
      <p:sp>
        <p:nvSpPr>
          <p:cNvPr id="32" name="Rectángulo 3">
            <a:extLst>
              <a:ext uri="{FF2B5EF4-FFF2-40B4-BE49-F238E27FC236}">
                <a16:creationId xmlns="" xmlns:a16="http://schemas.microsoft.com/office/drawing/2014/main" id="{D02DCDE6-548F-4F3F-AF52-D157A26A5C39}"/>
              </a:ext>
            </a:extLst>
          </p:cNvPr>
          <p:cNvSpPr/>
          <p:nvPr/>
        </p:nvSpPr>
        <p:spPr>
          <a:xfrm>
            <a:off x="2371725" y="1463578"/>
            <a:ext cx="9849779" cy="934085"/>
          </a:xfrm>
          <a:custGeom>
            <a:avLst/>
            <a:gdLst>
              <a:gd name="connsiteX0" fmla="*/ 0 w 4336473"/>
              <a:gd name="connsiteY0" fmla="*/ 0 h 924560"/>
              <a:gd name="connsiteX1" fmla="*/ 4336473 w 4336473"/>
              <a:gd name="connsiteY1" fmla="*/ 0 h 924560"/>
              <a:gd name="connsiteX2" fmla="*/ 4336473 w 4336473"/>
              <a:gd name="connsiteY2" fmla="*/ 924560 h 924560"/>
              <a:gd name="connsiteX3" fmla="*/ 0 w 4336473"/>
              <a:gd name="connsiteY3" fmla="*/ 924560 h 924560"/>
              <a:gd name="connsiteX4" fmla="*/ 0 w 4336473"/>
              <a:gd name="connsiteY4" fmla="*/ 0 h 924560"/>
              <a:gd name="connsiteX0" fmla="*/ 0 w 4336473"/>
              <a:gd name="connsiteY0" fmla="*/ 0 h 944880"/>
              <a:gd name="connsiteX1" fmla="*/ 4336473 w 4336473"/>
              <a:gd name="connsiteY1" fmla="*/ 0 h 944880"/>
              <a:gd name="connsiteX2" fmla="*/ 3919913 w 4336473"/>
              <a:gd name="connsiteY2" fmla="*/ 944880 h 944880"/>
              <a:gd name="connsiteX3" fmla="*/ 0 w 4336473"/>
              <a:gd name="connsiteY3" fmla="*/ 924560 h 944880"/>
              <a:gd name="connsiteX4" fmla="*/ 0 w 4336473"/>
              <a:gd name="connsiteY4" fmla="*/ 0 h 944880"/>
              <a:gd name="connsiteX0" fmla="*/ 0 w 4336473"/>
              <a:gd name="connsiteY0" fmla="*/ 0 h 924560"/>
              <a:gd name="connsiteX1" fmla="*/ 4336473 w 4336473"/>
              <a:gd name="connsiteY1" fmla="*/ 0 h 924560"/>
              <a:gd name="connsiteX2" fmla="*/ 4335029 w 4336473"/>
              <a:gd name="connsiteY2" fmla="*/ 894080 h 924560"/>
              <a:gd name="connsiteX3" fmla="*/ 0 w 4336473"/>
              <a:gd name="connsiteY3" fmla="*/ 924560 h 924560"/>
              <a:gd name="connsiteX4" fmla="*/ 0 w 4336473"/>
              <a:gd name="connsiteY4" fmla="*/ 0 h 924560"/>
              <a:gd name="connsiteX0" fmla="*/ 0 w 4336473"/>
              <a:gd name="connsiteY0" fmla="*/ 0 h 924560"/>
              <a:gd name="connsiteX1" fmla="*/ 4336473 w 4336473"/>
              <a:gd name="connsiteY1" fmla="*/ 0 h 924560"/>
              <a:gd name="connsiteX2" fmla="*/ 4335029 w 4336473"/>
              <a:gd name="connsiteY2" fmla="*/ 894080 h 924560"/>
              <a:gd name="connsiteX3" fmla="*/ 0 w 4336473"/>
              <a:gd name="connsiteY3" fmla="*/ 924560 h 924560"/>
              <a:gd name="connsiteX4" fmla="*/ 0 w 4336473"/>
              <a:gd name="connsiteY4" fmla="*/ 0 h 924560"/>
              <a:gd name="connsiteX0" fmla="*/ 0 w 4336473"/>
              <a:gd name="connsiteY0" fmla="*/ 0 h 924560"/>
              <a:gd name="connsiteX1" fmla="*/ 4336473 w 4336473"/>
              <a:gd name="connsiteY1" fmla="*/ 0 h 924560"/>
              <a:gd name="connsiteX2" fmla="*/ 4335029 w 4336473"/>
              <a:gd name="connsiteY2" fmla="*/ 894080 h 924560"/>
              <a:gd name="connsiteX3" fmla="*/ 19570 w 4336473"/>
              <a:gd name="connsiteY3" fmla="*/ 924560 h 924560"/>
              <a:gd name="connsiteX4" fmla="*/ 0 w 4336473"/>
              <a:gd name="connsiteY4" fmla="*/ 0 h 924560"/>
              <a:gd name="connsiteX0" fmla="*/ 0 w 4336473"/>
              <a:gd name="connsiteY0" fmla="*/ 0 h 924560"/>
              <a:gd name="connsiteX1" fmla="*/ 4336473 w 4336473"/>
              <a:gd name="connsiteY1" fmla="*/ 0 h 924560"/>
              <a:gd name="connsiteX2" fmla="*/ 4335029 w 4336473"/>
              <a:gd name="connsiteY2" fmla="*/ 894080 h 924560"/>
              <a:gd name="connsiteX3" fmla="*/ 19570 w 4336473"/>
              <a:gd name="connsiteY3" fmla="*/ 924560 h 924560"/>
              <a:gd name="connsiteX4" fmla="*/ 0 w 4336473"/>
              <a:gd name="connsiteY4" fmla="*/ 0 h 924560"/>
              <a:gd name="connsiteX0" fmla="*/ 0 w 4336473"/>
              <a:gd name="connsiteY0" fmla="*/ 0 h 924560"/>
              <a:gd name="connsiteX1" fmla="*/ 4336473 w 4336473"/>
              <a:gd name="connsiteY1" fmla="*/ 0 h 924560"/>
              <a:gd name="connsiteX2" fmla="*/ 4335029 w 4336473"/>
              <a:gd name="connsiteY2" fmla="*/ 894080 h 924560"/>
              <a:gd name="connsiteX3" fmla="*/ 19570 w 4336473"/>
              <a:gd name="connsiteY3" fmla="*/ 924560 h 924560"/>
              <a:gd name="connsiteX4" fmla="*/ 0 w 4336473"/>
              <a:gd name="connsiteY4" fmla="*/ 0 h 924560"/>
              <a:gd name="connsiteX0" fmla="*/ 0 w 4336473"/>
              <a:gd name="connsiteY0" fmla="*/ 0 h 934085"/>
              <a:gd name="connsiteX1" fmla="*/ 4336473 w 4336473"/>
              <a:gd name="connsiteY1" fmla="*/ 9525 h 934085"/>
              <a:gd name="connsiteX2" fmla="*/ 4335029 w 4336473"/>
              <a:gd name="connsiteY2" fmla="*/ 903605 h 934085"/>
              <a:gd name="connsiteX3" fmla="*/ 19570 w 4336473"/>
              <a:gd name="connsiteY3" fmla="*/ 934085 h 934085"/>
              <a:gd name="connsiteX4" fmla="*/ 0 w 4336473"/>
              <a:gd name="connsiteY4" fmla="*/ 0 h 934085"/>
              <a:gd name="connsiteX0" fmla="*/ 0 w 4336473"/>
              <a:gd name="connsiteY0" fmla="*/ 0 h 934085"/>
              <a:gd name="connsiteX1" fmla="*/ 4336473 w 4336473"/>
              <a:gd name="connsiteY1" fmla="*/ 9525 h 934085"/>
              <a:gd name="connsiteX2" fmla="*/ 4335029 w 4336473"/>
              <a:gd name="connsiteY2" fmla="*/ 903605 h 934085"/>
              <a:gd name="connsiteX3" fmla="*/ 19570 w 4336473"/>
              <a:gd name="connsiteY3" fmla="*/ 934085 h 934085"/>
              <a:gd name="connsiteX4" fmla="*/ 0 w 4336473"/>
              <a:gd name="connsiteY4" fmla="*/ 0 h 934085"/>
              <a:gd name="connsiteX0" fmla="*/ 0 w 4336473"/>
              <a:gd name="connsiteY0" fmla="*/ 0 h 934085"/>
              <a:gd name="connsiteX1" fmla="*/ 4336473 w 4336473"/>
              <a:gd name="connsiteY1" fmla="*/ 9525 h 934085"/>
              <a:gd name="connsiteX2" fmla="*/ 4335029 w 4336473"/>
              <a:gd name="connsiteY2" fmla="*/ 903605 h 934085"/>
              <a:gd name="connsiteX3" fmla="*/ 19570 w 4336473"/>
              <a:gd name="connsiteY3" fmla="*/ 934085 h 934085"/>
              <a:gd name="connsiteX4" fmla="*/ 0 w 4336473"/>
              <a:gd name="connsiteY4" fmla="*/ 0 h 93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6473" h="934085">
                <a:moveTo>
                  <a:pt x="0" y="0"/>
                </a:moveTo>
                <a:lnTo>
                  <a:pt x="4336473" y="9525"/>
                </a:lnTo>
                <a:cubicBezTo>
                  <a:pt x="4335992" y="307552"/>
                  <a:pt x="4335510" y="605578"/>
                  <a:pt x="4335029" y="903605"/>
                </a:cubicBezTo>
                <a:lnTo>
                  <a:pt x="19570" y="934085"/>
                </a:lnTo>
                <a:cubicBezTo>
                  <a:pt x="51720" y="641773"/>
                  <a:pt x="55913" y="374862"/>
                  <a:pt x="0" y="0"/>
                </a:cubicBezTo>
                <a:close/>
              </a:path>
            </a:pathLst>
          </a:custGeom>
          <a:solidFill>
            <a:srgbClr val="E61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">
            <a:extLst>
              <a:ext uri="{FF2B5EF4-FFF2-40B4-BE49-F238E27FC236}">
                <a16:creationId xmlns="" xmlns:a16="http://schemas.microsoft.com/office/drawing/2014/main" id="{58EBDD30-2CB1-4F60-B250-EC4911CE2020}"/>
              </a:ext>
            </a:extLst>
          </p:cNvPr>
          <p:cNvSpPr/>
          <p:nvPr/>
        </p:nvSpPr>
        <p:spPr>
          <a:xfrm>
            <a:off x="2241464" y="3555703"/>
            <a:ext cx="10026736" cy="986155"/>
          </a:xfrm>
          <a:custGeom>
            <a:avLst/>
            <a:gdLst>
              <a:gd name="connsiteX0" fmla="*/ 0 w 4336473"/>
              <a:gd name="connsiteY0" fmla="*/ 0 h 924560"/>
              <a:gd name="connsiteX1" fmla="*/ 4336473 w 4336473"/>
              <a:gd name="connsiteY1" fmla="*/ 0 h 924560"/>
              <a:gd name="connsiteX2" fmla="*/ 4336473 w 4336473"/>
              <a:gd name="connsiteY2" fmla="*/ 924560 h 924560"/>
              <a:gd name="connsiteX3" fmla="*/ 0 w 4336473"/>
              <a:gd name="connsiteY3" fmla="*/ 924560 h 924560"/>
              <a:gd name="connsiteX4" fmla="*/ 0 w 4336473"/>
              <a:gd name="connsiteY4" fmla="*/ 0 h 924560"/>
              <a:gd name="connsiteX0" fmla="*/ 0 w 4336473"/>
              <a:gd name="connsiteY0" fmla="*/ 0 h 944880"/>
              <a:gd name="connsiteX1" fmla="*/ 4336473 w 4336473"/>
              <a:gd name="connsiteY1" fmla="*/ 0 h 944880"/>
              <a:gd name="connsiteX2" fmla="*/ 3919913 w 4336473"/>
              <a:gd name="connsiteY2" fmla="*/ 944880 h 944880"/>
              <a:gd name="connsiteX3" fmla="*/ 0 w 4336473"/>
              <a:gd name="connsiteY3" fmla="*/ 924560 h 944880"/>
              <a:gd name="connsiteX4" fmla="*/ 0 w 4336473"/>
              <a:gd name="connsiteY4" fmla="*/ 0 h 944880"/>
              <a:gd name="connsiteX0" fmla="*/ 0 w 4350033"/>
              <a:gd name="connsiteY0" fmla="*/ 0 h 944880"/>
              <a:gd name="connsiteX1" fmla="*/ 4336473 w 4350033"/>
              <a:gd name="connsiteY1" fmla="*/ 0 h 944880"/>
              <a:gd name="connsiteX2" fmla="*/ 4350033 w 4350033"/>
              <a:gd name="connsiteY2" fmla="*/ 944880 h 944880"/>
              <a:gd name="connsiteX3" fmla="*/ 0 w 4350033"/>
              <a:gd name="connsiteY3" fmla="*/ 924560 h 944880"/>
              <a:gd name="connsiteX4" fmla="*/ 0 w 4350033"/>
              <a:gd name="connsiteY4" fmla="*/ 0 h 944880"/>
              <a:gd name="connsiteX0" fmla="*/ 0 w 4350033"/>
              <a:gd name="connsiteY0" fmla="*/ 0 h 962660"/>
              <a:gd name="connsiteX1" fmla="*/ 4336473 w 4350033"/>
              <a:gd name="connsiteY1" fmla="*/ 0 h 962660"/>
              <a:gd name="connsiteX2" fmla="*/ 4350033 w 4350033"/>
              <a:gd name="connsiteY2" fmla="*/ 944880 h 962660"/>
              <a:gd name="connsiteX3" fmla="*/ 264252 w 4350033"/>
              <a:gd name="connsiteY3" fmla="*/ 962660 h 962660"/>
              <a:gd name="connsiteX4" fmla="*/ 0 w 4350033"/>
              <a:gd name="connsiteY4" fmla="*/ 0 h 962660"/>
              <a:gd name="connsiteX0" fmla="*/ 0 w 4274145"/>
              <a:gd name="connsiteY0" fmla="*/ 0 h 1000760"/>
              <a:gd name="connsiteX1" fmla="*/ 4260585 w 4274145"/>
              <a:gd name="connsiteY1" fmla="*/ 38100 h 1000760"/>
              <a:gd name="connsiteX2" fmla="*/ 4274145 w 4274145"/>
              <a:gd name="connsiteY2" fmla="*/ 982980 h 1000760"/>
              <a:gd name="connsiteX3" fmla="*/ 188364 w 4274145"/>
              <a:gd name="connsiteY3" fmla="*/ 1000760 h 1000760"/>
              <a:gd name="connsiteX4" fmla="*/ 0 w 4274145"/>
              <a:gd name="connsiteY4" fmla="*/ 0 h 1000760"/>
              <a:gd name="connsiteX0" fmla="*/ 0 w 4274145"/>
              <a:gd name="connsiteY0" fmla="*/ 0 h 1000760"/>
              <a:gd name="connsiteX1" fmla="*/ 4260585 w 4274145"/>
              <a:gd name="connsiteY1" fmla="*/ 38100 h 1000760"/>
              <a:gd name="connsiteX2" fmla="*/ 4274145 w 4274145"/>
              <a:gd name="connsiteY2" fmla="*/ 982980 h 1000760"/>
              <a:gd name="connsiteX3" fmla="*/ 188364 w 4274145"/>
              <a:gd name="connsiteY3" fmla="*/ 1000760 h 1000760"/>
              <a:gd name="connsiteX4" fmla="*/ 0 w 4274145"/>
              <a:gd name="connsiteY4" fmla="*/ 0 h 1000760"/>
              <a:gd name="connsiteX0" fmla="*/ 0 w 4274145"/>
              <a:gd name="connsiteY0" fmla="*/ 0 h 1000760"/>
              <a:gd name="connsiteX1" fmla="*/ 4260585 w 4274145"/>
              <a:gd name="connsiteY1" fmla="*/ 38100 h 1000760"/>
              <a:gd name="connsiteX2" fmla="*/ 4274145 w 4274145"/>
              <a:gd name="connsiteY2" fmla="*/ 982980 h 1000760"/>
              <a:gd name="connsiteX3" fmla="*/ 188364 w 4274145"/>
              <a:gd name="connsiteY3" fmla="*/ 1000760 h 1000760"/>
              <a:gd name="connsiteX4" fmla="*/ 0 w 4274145"/>
              <a:gd name="connsiteY4" fmla="*/ 0 h 1000760"/>
              <a:gd name="connsiteX0" fmla="*/ 0 w 4274145"/>
              <a:gd name="connsiteY0" fmla="*/ 0 h 1000760"/>
              <a:gd name="connsiteX1" fmla="*/ 4260585 w 4274145"/>
              <a:gd name="connsiteY1" fmla="*/ 38100 h 1000760"/>
              <a:gd name="connsiteX2" fmla="*/ 4274145 w 4274145"/>
              <a:gd name="connsiteY2" fmla="*/ 982980 h 1000760"/>
              <a:gd name="connsiteX3" fmla="*/ 188364 w 4274145"/>
              <a:gd name="connsiteY3" fmla="*/ 1000760 h 1000760"/>
              <a:gd name="connsiteX4" fmla="*/ 0 w 4274145"/>
              <a:gd name="connsiteY4" fmla="*/ 0 h 1000760"/>
              <a:gd name="connsiteX0" fmla="*/ 0 w 4274145"/>
              <a:gd name="connsiteY0" fmla="*/ 0 h 1000760"/>
              <a:gd name="connsiteX1" fmla="*/ 4260585 w 4274145"/>
              <a:gd name="connsiteY1" fmla="*/ 38100 h 1000760"/>
              <a:gd name="connsiteX2" fmla="*/ 4274145 w 4274145"/>
              <a:gd name="connsiteY2" fmla="*/ 982980 h 1000760"/>
              <a:gd name="connsiteX3" fmla="*/ 188364 w 4274145"/>
              <a:gd name="connsiteY3" fmla="*/ 1000760 h 1000760"/>
              <a:gd name="connsiteX4" fmla="*/ 0 w 4274145"/>
              <a:gd name="connsiteY4" fmla="*/ 0 h 1000760"/>
              <a:gd name="connsiteX0" fmla="*/ 0 w 4274145"/>
              <a:gd name="connsiteY0" fmla="*/ 0 h 1000760"/>
              <a:gd name="connsiteX1" fmla="*/ 4260585 w 4274145"/>
              <a:gd name="connsiteY1" fmla="*/ 38100 h 1000760"/>
              <a:gd name="connsiteX2" fmla="*/ 4274145 w 4274145"/>
              <a:gd name="connsiteY2" fmla="*/ 982980 h 1000760"/>
              <a:gd name="connsiteX3" fmla="*/ 188364 w 4274145"/>
              <a:gd name="connsiteY3" fmla="*/ 1000760 h 1000760"/>
              <a:gd name="connsiteX4" fmla="*/ 0 w 4274145"/>
              <a:gd name="connsiteY4" fmla="*/ 0 h 1000760"/>
              <a:gd name="connsiteX0" fmla="*/ 0 w 4274145"/>
              <a:gd name="connsiteY0" fmla="*/ 0 h 982980"/>
              <a:gd name="connsiteX1" fmla="*/ 4260585 w 4274145"/>
              <a:gd name="connsiteY1" fmla="*/ 38100 h 982980"/>
              <a:gd name="connsiteX2" fmla="*/ 4274145 w 4274145"/>
              <a:gd name="connsiteY2" fmla="*/ 982980 h 982980"/>
              <a:gd name="connsiteX3" fmla="*/ 223598 w 4274145"/>
              <a:gd name="connsiteY3" fmla="*/ 975360 h 982980"/>
              <a:gd name="connsiteX4" fmla="*/ 0 w 4274145"/>
              <a:gd name="connsiteY4" fmla="*/ 0 h 982980"/>
              <a:gd name="connsiteX0" fmla="*/ 0 w 4274145"/>
              <a:gd name="connsiteY0" fmla="*/ 0 h 982980"/>
              <a:gd name="connsiteX1" fmla="*/ 4260585 w 4274145"/>
              <a:gd name="connsiteY1" fmla="*/ 38100 h 982980"/>
              <a:gd name="connsiteX2" fmla="*/ 4274145 w 4274145"/>
              <a:gd name="connsiteY2" fmla="*/ 982980 h 982980"/>
              <a:gd name="connsiteX3" fmla="*/ 193785 w 4274145"/>
              <a:gd name="connsiteY3" fmla="*/ 981710 h 982980"/>
              <a:gd name="connsiteX4" fmla="*/ 0 w 4274145"/>
              <a:gd name="connsiteY4" fmla="*/ 0 h 982980"/>
              <a:gd name="connsiteX0" fmla="*/ 0 w 4274145"/>
              <a:gd name="connsiteY0" fmla="*/ 0 h 982980"/>
              <a:gd name="connsiteX1" fmla="*/ 4260585 w 4274145"/>
              <a:gd name="connsiteY1" fmla="*/ 38100 h 982980"/>
              <a:gd name="connsiteX2" fmla="*/ 4274145 w 4274145"/>
              <a:gd name="connsiteY2" fmla="*/ 982980 h 982980"/>
              <a:gd name="connsiteX3" fmla="*/ 193785 w 4274145"/>
              <a:gd name="connsiteY3" fmla="*/ 981710 h 982980"/>
              <a:gd name="connsiteX4" fmla="*/ 0 w 4274145"/>
              <a:gd name="connsiteY4" fmla="*/ 0 h 982980"/>
              <a:gd name="connsiteX0" fmla="*/ 0 w 4274145"/>
              <a:gd name="connsiteY0" fmla="*/ 0 h 982980"/>
              <a:gd name="connsiteX1" fmla="*/ 4260585 w 4274145"/>
              <a:gd name="connsiteY1" fmla="*/ 38100 h 982980"/>
              <a:gd name="connsiteX2" fmla="*/ 4274145 w 4274145"/>
              <a:gd name="connsiteY2" fmla="*/ 982980 h 982980"/>
              <a:gd name="connsiteX3" fmla="*/ 204626 w 4274145"/>
              <a:gd name="connsiteY3" fmla="*/ 972185 h 982980"/>
              <a:gd name="connsiteX4" fmla="*/ 0 w 4274145"/>
              <a:gd name="connsiteY4" fmla="*/ 0 h 982980"/>
              <a:gd name="connsiteX0" fmla="*/ 0 w 4274145"/>
              <a:gd name="connsiteY0" fmla="*/ 0 h 982980"/>
              <a:gd name="connsiteX1" fmla="*/ 4260585 w 4274145"/>
              <a:gd name="connsiteY1" fmla="*/ 38100 h 982980"/>
              <a:gd name="connsiteX2" fmla="*/ 4274145 w 4274145"/>
              <a:gd name="connsiteY2" fmla="*/ 982980 h 982980"/>
              <a:gd name="connsiteX3" fmla="*/ 195140 w 4274145"/>
              <a:gd name="connsiteY3" fmla="*/ 975360 h 982980"/>
              <a:gd name="connsiteX4" fmla="*/ 0 w 4274145"/>
              <a:gd name="connsiteY4" fmla="*/ 0 h 982980"/>
              <a:gd name="connsiteX0" fmla="*/ 0 w 4274145"/>
              <a:gd name="connsiteY0" fmla="*/ 0 h 982980"/>
              <a:gd name="connsiteX1" fmla="*/ 4260585 w 4274145"/>
              <a:gd name="connsiteY1" fmla="*/ 38100 h 982980"/>
              <a:gd name="connsiteX2" fmla="*/ 4274145 w 4274145"/>
              <a:gd name="connsiteY2" fmla="*/ 982980 h 982980"/>
              <a:gd name="connsiteX3" fmla="*/ 195140 w 4274145"/>
              <a:gd name="connsiteY3" fmla="*/ 975360 h 982980"/>
              <a:gd name="connsiteX4" fmla="*/ 0 w 4274145"/>
              <a:gd name="connsiteY4" fmla="*/ 0 h 982980"/>
              <a:gd name="connsiteX0" fmla="*/ 0 w 4274145"/>
              <a:gd name="connsiteY0" fmla="*/ 0 h 982980"/>
              <a:gd name="connsiteX1" fmla="*/ 4260585 w 4274145"/>
              <a:gd name="connsiteY1" fmla="*/ 38100 h 982980"/>
              <a:gd name="connsiteX2" fmla="*/ 4274145 w 4274145"/>
              <a:gd name="connsiteY2" fmla="*/ 982980 h 982980"/>
              <a:gd name="connsiteX3" fmla="*/ 195140 w 4274145"/>
              <a:gd name="connsiteY3" fmla="*/ 975360 h 982980"/>
              <a:gd name="connsiteX4" fmla="*/ 0 w 4274145"/>
              <a:gd name="connsiteY4" fmla="*/ 0 h 982980"/>
              <a:gd name="connsiteX0" fmla="*/ 0 w 4279566"/>
              <a:gd name="connsiteY0" fmla="*/ 0 h 986155"/>
              <a:gd name="connsiteX1" fmla="*/ 4266006 w 4279566"/>
              <a:gd name="connsiteY1" fmla="*/ 41275 h 986155"/>
              <a:gd name="connsiteX2" fmla="*/ 4279566 w 4279566"/>
              <a:gd name="connsiteY2" fmla="*/ 986155 h 986155"/>
              <a:gd name="connsiteX3" fmla="*/ 200561 w 4279566"/>
              <a:gd name="connsiteY3" fmla="*/ 978535 h 986155"/>
              <a:gd name="connsiteX4" fmla="*/ 0 w 4279566"/>
              <a:gd name="connsiteY4" fmla="*/ 0 h 986155"/>
              <a:gd name="connsiteX0" fmla="*/ 0 w 4279566"/>
              <a:gd name="connsiteY0" fmla="*/ 0 h 986155"/>
              <a:gd name="connsiteX1" fmla="*/ 4266006 w 4279566"/>
              <a:gd name="connsiteY1" fmla="*/ 41275 h 986155"/>
              <a:gd name="connsiteX2" fmla="*/ 4279566 w 4279566"/>
              <a:gd name="connsiteY2" fmla="*/ 986155 h 986155"/>
              <a:gd name="connsiteX3" fmla="*/ 200561 w 4279566"/>
              <a:gd name="connsiteY3" fmla="*/ 978535 h 986155"/>
              <a:gd name="connsiteX4" fmla="*/ 0 w 4279566"/>
              <a:gd name="connsiteY4" fmla="*/ 0 h 986155"/>
              <a:gd name="connsiteX0" fmla="*/ 0 w 4279566"/>
              <a:gd name="connsiteY0" fmla="*/ 0 h 986155"/>
              <a:gd name="connsiteX1" fmla="*/ 4266006 w 4279566"/>
              <a:gd name="connsiteY1" fmla="*/ 41275 h 986155"/>
              <a:gd name="connsiteX2" fmla="*/ 4279566 w 4279566"/>
              <a:gd name="connsiteY2" fmla="*/ 986155 h 986155"/>
              <a:gd name="connsiteX3" fmla="*/ 200561 w 4279566"/>
              <a:gd name="connsiteY3" fmla="*/ 978535 h 986155"/>
              <a:gd name="connsiteX4" fmla="*/ 0 w 4279566"/>
              <a:gd name="connsiteY4" fmla="*/ 0 h 98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9566" h="986155">
                <a:moveTo>
                  <a:pt x="0" y="0"/>
                </a:moveTo>
                <a:lnTo>
                  <a:pt x="4266006" y="41275"/>
                </a:lnTo>
                <a:lnTo>
                  <a:pt x="4279566" y="986155"/>
                </a:lnTo>
                <a:lnTo>
                  <a:pt x="200561" y="978535"/>
                </a:lnTo>
                <a:cubicBezTo>
                  <a:pt x="171651" y="610023"/>
                  <a:pt x="114283" y="279612"/>
                  <a:pt x="0" y="0"/>
                </a:cubicBezTo>
                <a:close/>
              </a:path>
            </a:pathLst>
          </a:cu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EE56E564-03C1-421E-8AB2-D38E525F90EF}"/>
              </a:ext>
            </a:extLst>
          </p:cNvPr>
          <p:cNvSpPr txBox="1"/>
          <p:nvPr/>
        </p:nvSpPr>
        <p:spPr>
          <a:xfrm>
            <a:off x="2739706" y="1674697"/>
            <a:ext cx="3787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Centro de Investigación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C93A3B13-204A-4934-AD8B-C373B692E62B}"/>
              </a:ext>
            </a:extLst>
          </p:cNvPr>
          <p:cNvSpPr txBox="1"/>
          <p:nvPr/>
        </p:nvSpPr>
        <p:spPr>
          <a:xfrm>
            <a:off x="2739706" y="3583271"/>
            <a:ext cx="61668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Circular, Socializar y</a:t>
            </a:r>
          </a:p>
          <a:p>
            <a:r>
              <a:rPr lang="es-CO" sz="2800" b="1" dirty="0">
                <a:solidFill>
                  <a:schemeClr val="bg1"/>
                </a:solidFill>
              </a:rPr>
              <a:t>Comunicar Conocimiento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="" xmlns:a16="http://schemas.microsoft.com/office/drawing/2014/main" id="{DA3923AA-D2DC-46DE-B270-FE2D9798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206003"/>
            <a:ext cx="7536661" cy="1325563"/>
          </a:xfrm>
        </p:spPr>
        <p:txBody>
          <a:bodyPr/>
          <a:lstStyle/>
          <a:p>
            <a:r>
              <a:rPr lang="en-US" b="1" dirty="0">
                <a:solidFill>
                  <a:srgbClr val="933E20"/>
                </a:solidFill>
                <a:latin typeface="+mn-lt"/>
              </a:rPr>
              <a:t>APUESTAS IDEP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3396A065-AC99-41B5-A8B8-95AAB772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47" y="2828187"/>
            <a:ext cx="6093460" cy="4064338"/>
          </a:xfrm>
          <a:prstGeom prst="rect">
            <a:avLst/>
          </a:prstGeom>
        </p:spPr>
      </p:pic>
      <p:sp>
        <p:nvSpPr>
          <p:cNvPr id="38" name="CuadroTexto 29">
            <a:extLst>
              <a:ext uri="{FF2B5EF4-FFF2-40B4-BE49-F238E27FC236}">
                <a16:creationId xmlns="" xmlns:a16="http://schemas.microsoft.com/office/drawing/2014/main" id="{E88BE449-3D33-4911-ACB3-8A2DF927A991}"/>
              </a:ext>
            </a:extLst>
          </p:cNvPr>
          <p:cNvSpPr txBox="1"/>
          <p:nvPr/>
        </p:nvSpPr>
        <p:spPr>
          <a:xfrm>
            <a:off x="11688666" y="63032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2"/>
                </a:solidFill>
              </a:rPr>
              <a:t>2</a:t>
            </a:r>
            <a:endParaRPr lang="es-C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 animBg="1"/>
      <p:bldP spid="34" grpId="0"/>
      <p:bldP spid="35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B70EE7D4-822A-4A75-958B-A69EFBA4074B}"/>
              </a:ext>
            </a:extLst>
          </p:cNvPr>
          <p:cNvSpPr/>
          <p:nvPr/>
        </p:nvSpPr>
        <p:spPr>
          <a:xfrm>
            <a:off x="6618616" y="5576464"/>
            <a:ext cx="5144606" cy="1222875"/>
          </a:xfrm>
          <a:prstGeom prst="rect">
            <a:avLst/>
          </a:prstGeom>
          <a:solidFill>
            <a:srgbClr val="933E2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Rectángulo 43">
            <a:extLst>
              <a:ext uri="{FF2B5EF4-FFF2-40B4-BE49-F238E27FC236}">
                <a16:creationId xmlns="" xmlns:a16="http://schemas.microsoft.com/office/drawing/2014/main" id="{38DC1779-055F-43D2-94E9-1FA3F51D64FE}"/>
              </a:ext>
            </a:extLst>
          </p:cNvPr>
          <p:cNvSpPr/>
          <p:nvPr/>
        </p:nvSpPr>
        <p:spPr>
          <a:xfrm>
            <a:off x="7353952" y="5355876"/>
            <a:ext cx="4475923" cy="1397867"/>
          </a:xfrm>
          <a:prstGeom prst="rect">
            <a:avLst/>
          </a:prstGeom>
          <a:solidFill>
            <a:srgbClr val="933E2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0" name="Imagen 59">
            <a:extLst>
              <a:ext uri="{FF2B5EF4-FFF2-40B4-BE49-F238E27FC236}">
                <a16:creationId xmlns="" xmlns:a16="http://schemas.microsoft.com/office/drawing/2014/main" id="{A19A614F-CB1E-4A1E-834A-D9D4D2EC1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077" y="20919"/>
            <a:ext cx="12192000" cy="68580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1D4D41E0-3457-4AE2-A15D-375E3A7D9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98" y="2986871"/>
            <a:ext cx="2010145" cy="205992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70EE7D4-822A-4A75-958B-A69EFBA4074B}"/>
              </a:ext>
            </a:extLst>
          </p:cNvPr>
          <p:cNvSpPr/>
          <p:nvPr/>
        </p:nvSpPr>
        <p:spPr>
          <a:xfrm>
            <a:off x="1751408" y="5656044"/>
            <a:ext cx="4259106" cy="1222875"/>
          </a:xfrm>
          <a:prstGeom prst="rect">
            <a:avLst/>
          </a:prstGeom>
          <a:solidFill>
            <a:srgbClr val="933E2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Título 1">
            <a:extLst>
              <a:ext uri="{FF2B5EF4-FFF2-40B4-BE49-F238E27FC236}">
                <a16:creationId xmlns="" xmlns:a16="http://schemas.microsoft.com/office/drawing/2014/main" id="{92720406-878C-46E9-AB13-0A10136C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966" y="53700"/>
            <a:ext cx="9649259" cy="806725"/>
          </a:xfrm>
        </p:spPr>
        <p:txBody>
          <a:bodyPr/>
          <a:lstStyle/>
          <a:p>
            <a:pPr lvl="0" algn="ctr">
              <a:buClr>
                <a:srgbClr val="F5210B"/>
              </a:buClr>
              <a:buSzPts val="3300"/>
            </a:pPr>
            <a:r>
              <a:rPr lang="es-CO" sz="4400" b="1" dirty="0">
                <a:solidFill>
                  <a:srgbClr val="933E20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IDEP COMO CENTRO DE INVESTIGACIÓN</a:t>
            </a:r>
          </a:p>
        </p:txBody>
      </p:sp>
      <p:sp>
        <p:nvSpPr>
          <p:cNvPr id="42" name="Marcador de contenido 2">
            <a:extLst>
              <a:ext uri="{FF2B5EF4-FFF2-40B4-BE49-F238E27FC236}">
                <a16:creationId xmlns="" xmlns:a16="http://schemas.microsoft.com/office/drawing/2014/main" id="{0C124B5A-AAED-46C3-BF5A-4FD0822DE2AA}"/>
              </a:ext>
            </a:extLst>
          </p:cNvPr>
          <p:cNvSpPr txBox="1">
            <a:spLocks/>
          </p:cNvSpPr>
          <p:nvPr/>
        </p:nvSpPr>
        <p:spPr>
          <a:xfrm>
            <a:off x="2128086" y="776670"/>
            <a:ext cx="4909337" cy="6797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investigaciones para la transformación pedagógica </a:t>
            </a:r>
          </a:p>
          <a:p>
            <a:endParaRPr lang="es-CO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="" xmlns:a16="http://schemas.microsoft.com/office/drawing/2014/main" id="{E8405D85-5AAD-41D7-B61E-E9F2B7138F32}"/>
              </a:ext>
            </a:extLst>
          </p:cNvPr>
          <p:cNvGrpSpPr/>
          <p:nvPr/>
        </p:nvGrpSpPr>
        <p:grpSpPr>
          <a:xfrm>
            <a:off x="2787025" y="2087120"/>
            <a:ext cx="4536657" cy="615553"/>
            <a:chOff x="4601381" y="1017516"/>
            <a:chExt cx="4773868" cy="615553"/>
          </a:xfrm>
        </p:grpSpPr>
        <p:sp>
          <p:nvSpPr>
            <p:cNvPr id="45" name="CuadroTexto 44">
              <a:extLst>
                <a:ext uri="{FF2B5EF4-FFF2-40B4-BE49-F238E27FC236}">
                  <a16:creationId xmlns="" xmlns:a16="http://schemas.microsoft.com/office/drawing/2014/main" id="{2DB8B270-B201-4729-BC7B-4F8D8278ED8D}"/>
                </a:ext>
              </a:extLst>
            </p:cNvPr>
            <p:cNvSpPr txBox="1"/>
            <p:nvPr/>
          </p:nvSpPr>
          <p:spPr>
            <a:xfrm>
              <a:off x="5373673" y="1017516"/>
              <a:ext cx="40015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Corporeidad, técnicas somáticas </a:t>
              </a:r>
            </a:p>
            <a:p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y </a:t>
              </a:r>
              <a:r>
                <a:rPr lang="es-ES" sz="1700" b="1" dirty="0" err="1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socioemocionalidad</a:t>
              </a:r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6" name="Elipse 45">
              <a:extLst>
                <a:ext uri="{FF2B5EF4-FFF2-40B4-BE49-F238E27FC236}">
                  <a16:creationId xmlns="" xmlns:a16="http://schemas.microsoft.com/office/drawing/2014/main" id="{D57B5511-1396-4A62-886D-D7DF512C44D2}"/>
                </a:ext>
              </a:extLst>
            </p:cNvPr>
            <p:cNvSpPr/>
            <p:nvPr/>
          </p:nvSpPr>
          <p:spPr>
            <a:xfrm>
              <a:off x="4601381" y="1133353"/>
              <a:ext cx="481807" cy="454950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  <a:ln w="28575">
              <a:solidFill>
                <a:srgbClr val="FF66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 dirty="0"/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75417025-6C2F-40EA-82B1-F19A8B1A38BE}"/>
              </a:ext>
            </a:extLst>
          </p:cNvPr>
          <p:cNvGrpSpPr/>
          <p:nvPr/>
        </p:nvGrpSpPr>
        <p:grpSpPr>
          <a:xfrm>
            <a:off x="2876478" y="2814475"/>
            <a:ext cx="4565205" cy="615553"/>
            <a:chOff x="4771734" y="2113065"/>
            <a:chExt cx="6192183" cy="615553"/>
          </a:xfrm>
        </p:grpSpPr>
        <p:sp>
          <p:nvSpPr>
            <p:cNvPr id="49" name="CuadroTexto 48">
              <a:extLst>
                <a:ext uri="{FF2B5EF4-FFF2-40B4-BE49-F238E27FC236}">
                  <a16:creationId xmlns="" xmlns:a16="http://schemas.microsoft.com/office/drawing/2014/main" id="{D7B2A5D8-1851-4863-8704-65BC971AA809}"/>
                </a:ext>
              </a:extLst>
            </p:cNvPr>
            <p:cNvSpPr txBox="1"/>
            <p:nvPr/>
          </p:nvSpPr>
          <p:spPr>
            <a:xfrm>
              <a:off x="5615544" y="2113065"/>
              <a:ext cx="53483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Educación, desarrollo integral y </a:t>
              </a:r>
            </a:p>
            <a:p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jóvenes 2021</a:t>
              </a:r>
            </a:p>
          </p:txBody>
        </p:sp>
        <p:sp>
          <p:nvSpPr>
            <p:cNvPr id="50" name="Elipse 49">
              <a:extLst>
                <a:ext uri="{FF2B5EF4-FFF2-40B4-BE49-F238E27FC236}">
                  <a16:creationId xmlns="" xmlns:a16="http://schemas.microsoft.com/office/drawing/2014/main" id="{F9A4B417-F78C-4612-A0C6-8C2784F6D129}"/>
                </a:ext>
              </a:extLst>
            </p:cNvPr>
            <p:cNvSpPr/>
            <p:nvPr/>
          </p:nvSpPr>
          <p:spPr>
            <a:xfrm>
              <a:off x="4771734" y="2179755"/>
              <a:ext cx="601926" cy="429784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  <a:ln w="28575">
              <a:solidFill>
                <a:srgbClr val="FF4B87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="" xmlns:a16="http://schemas.microsoft.com/office/drawing/2014/main" id="{A3411499-1973-4A38-8A71-383AF5E32E5A}"/>
              </a:ext>
            </a:extLst>
          </p:cNvPr>
          <p:cNvGrpSpPr/>
          <p:nvPr/>
        </p:nvGrpSpPr>
        <p:grpSpPr>
          <a:xfrm>
            <a:off x="2680678" y="4348006"/>
            <a:ext cx="4965177" cy="615553"/>
            <a:chOff x="5372717" y="4038485"/>
            <a:chExt cx="4954967" cy="615553"/>
          </a:xfrm>
        </p:grpSpPr>
        <p:sp>
          <p:nvSpPr>
            <p:cNvPr id="53" name="CuadroTexto 52">
              <a:extLst>
                <a:ext uri="{FF2B5EF4-FFF2-40B4-BE49-F238E27FC236}">
                  <a16:creationId xmlns="" xmlns:a16="http://schemas.microsoft.com/office/drawing/2014/main" id="{44E7E4A4-6354-458C-9503-9AC828C85D0C}"/>
                </a:ext>
              </a:extLst>
            </p:cNvPr>
            <p:cNvSpPr txBox="1"/>
            <p:nvPr/>
          </p:nvSpPr>
          <p:spPr>
            <a:xfrm>
              <a:off x="6205826" y="4038485"/>
              <a:ext cx="4121858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"Investigación Pedagogías de la </a:t>
              </a:r>
            </a:p>
            <a:p>
              <a:pPr lvl="0"/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memoria 2021"</a:t>
              </a:r>
              <a:endParaRPr lang="es-CO" sz="1700" b="1" dirty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="" xmlns:a16="http://schemas.microsoft.com/office/drawing/2014/main" id="{B2E3B5C8-B8BA-426E-8FA6-678E48C32F8B}"/>
                </a:ext>
              </a:extLst>
            </p:cNvPr>
            <p:cNvSpPr/>
            <p:nvPr/>
          </p:nvSpPr>
          <p:spPr>
            <a:xfrm>
              <a:off x="5372717" y="4059016"/>
              <a:ext cx="457959" cy="451745"/>
            </a:xfrm>
            <a:prstGeom prst="ellipse">
              <a:avLst/>
            </a:prstGeom>
            <a:blipFill rotWithShape="1">
              <a:blip r:embed="rId7"/>
              <a:srcRect/>
              <a:stretch>
                <a:fillRect l="-32000" r="-32000"/>
              </a:stretch>
            </a:blipFill>
            <a:ln w="28575">
              <a:solidFill>
                <a:srgbClr val="009999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 dirty="0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="" xmlns:a16="http://schemas.microsoft.com/office/drawing/2014/main" id="{B92BD8F1-5799-4DEA-90F4-EB972578D821}"/>
              </a:ext>
            </a:extLst>
          </p:cNvPr>
          <p:cNvGrpSpPr/>
          <p:nvPr/>
        </p:nvGrpSpPr>
        <p:grpSpPr>
          <a:xfrm>
            <a:off x="2876478" y="3418006"/>
            <a:ext cx="4669138" cy="877163"/>
            <a:chOff x="5252040" y="3044085"/>
            <a:chExt cx="4669138" cy="877163"/>
          </a:xfrm>
        </p:grpSpPr>
        <p:sp>
          <p:nvSpPr>
            <p:cNvPr id="57" name="CuadroTexto 56">
              <a:extLst>
                <a:ext uri="{FF2B5EF4-FFF2-40B4-BE49-F238E27FC236}">
                  <a16:creationId xmlns="" xmlns:a16="http://schemas.microsoft.com/office/drawing/2014/main" id="{8FDB0644-31CD-48A7-B4D4-7B2885F86484}"/>
                </a:ext>
              </a:extLst>
            </p:cNvPr>
            <p:cNvSpPr txBox="1"/>
            <p:nvPr/>
          </p:nvSpPr>
          <p:spPr>
            <a:xfrm>
              <a:off x="5882578" y="3044085"/>
              <a:ext cx="4038600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Investigación Nuevas Tecnologías,  </a:t>
              </a:r>
            </a:p>
            <a:p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enseñanza, aprendizajes: </a:t>
              </a:r>
            </a:p>
            <a:p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Profes en acción 2021</a:t>
              </a:r>
            </a:p>
          </p:txBody>
        </p:sp>
        <p:sp>
          <p:nvSpPr>
            <p:cNvPr id="58" name="Elipse 57">
              <a:extLst>
                <a:ext uri="{FF2B5EF4-FFF2-40B4-BE49-F238E27FC236}">
                  <a16:creationId xmlns="" xmlns:a16="http://schemas.microsoft.com/office/drawing/2014/main" id="{3D4286E2-5FB2-4BFB-9624-E43BA95127A2}"/>
                </a:ext>
              </a:extLst>
            </p:cNvPr>
            <p:cNvSpPr/>
            <p:nvPr/>
          </p:nvSpPr>
          <p:spPr>
            <a:xfrm>
              <a:off x="5252040" y="3221683"/>
              <a:ext cx="443772" cy="451744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920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94BEF679-8050-401C-AAE8-479B5F46E72B}"/>
              </a:ext>
            </a:extLst>
          </p:cNvPr>
          <p:cNvGrpSpPr/>
          <p:nvPr/>
        </p:nvGrpSpPr>
        <p:grpSpPr>
          <a:xfrm>
            <a:off x="2563724" y="1618235"/>
            <a:ext cx="4629555" cy="459873"/>
            <a:chOff x="3680880" y="183021"/>
            <a:chExt cx="4867980" cy="459873"/>
          </a:xfrm>
        </p:grpSpPr>
        <p:sp>
          <p:nvSpPr>
            <p:cNvPr id="24" name="Elipse 23">
              <a:extLst>
                <a:ext uri="{FF2B5EF4-FFF2-40B4-BE49-F238E27FC236}">
                  <a16:creationId xmlns="" xmlns:a16="http://schemas.microsoft.com/office/drawing/2014/main" id="{59FDB2A5-C118-4A6D-9B28-8C3D7FCA6903}"/>
                </a:ext>
              </a:extLst>
            </p:cNvPr>
            <p:cNvSpPr/>
            <p:nvPr/>
          </p:nvSpPr>
          <p:spPr>
            <a:xfrm>
              <a:off x="3680880" y="183021"/>
              <a:ext cx="462821" cy="459873"/>
            </a:xfrm>
            <a:prstGeom prst="ellipse">
              <a:avLst/>
            </a:prstGeom>
            <a:blipFill rotWithShape="1">
              <a:blip r:embed="rId9"/>
              <a:srcRect/>
              <a:stretch>
                <a:fillRect l="-25000" r="-25000"/>
              </a:stretch>
            </a:blipFill>
            <a:ln w="28575"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="" xmlns:a16="http://schemas.microsoft.com/office/drawing/2014/main" id="{52623BC8-F60C-40C4-9CCD-81C77878511D}"/>
                </a:ext>
              </a:extLst>
            </p:cNvPr>
            <p:cNvSpPr txBox="1"/>
            <p:nvPr/>
          </p:nvSpPr>
          <p:spPr>
            <a:xfrm>
              <a:off x="4623259" y="200406"/>
              <a:ext cx="392560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1700" b="1" dirty="0">
                  <a:solidFill>
                    <a:srgbClr val="933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Modelos Flexibles en Educación 2021</a:t>
              </a:r>
              <a:endParaRPr lang="es-CO" sz="1700" b="1" dirty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="" xmlns:a16="http://schemas.microsoft.com/office/drawing/2014/main" id="{549D57B9-2674-4DBB-A380-725E762A952B}"/>
              </a:ext>
            </a:extLst>
          </p:cNvPr>
          <p:cNvCxnSpPr/>
          <p:nvPr/>
        </p:nvCxnSpPr>
        <p:spPr>
          <a:xfrm>
            <a:off x="2428996" y="1456381"/>
            <a:ext cx="4230564" cy="0"/>
          </a:xfrm>
          <a:prstGeom prst="line">
            <a:avLst/>
          </a:prstGeom>
          <a:ln w="19050">
            <a:solidFill>
              <a:srgbClr val="933E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1A585138-ED0E-4D41-BBE3-2A3B2F1AB1C8}"/>
              </a:ext>
            </a:extLst>
          </p:cNvPr>
          <p:cNvSpPr txBox="1"/>
          <p:nvPr/>
        </p:nvSpPr>
        <p:spPr>
          <a:xfrm flipH="1">
            <a:off x="7634745" y="748304"/>
            <a:ext cx="439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C5085"/>
              </a:buClr>
              <a:buSzPts val="3100"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Agenda investigaciones para el seguimiento a la política educativa sectorial</a:t>
            </a:r>
            <a:endParaRPr lang="es-CO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997E3EDB-5185-4258-89BC-84934FF4C27D}"/>
              </a:ext>
            </a:extLst>
          </p:cNvPr>
          <p:cNvCxnSpPr>
            <a:cxnSpLocks/>
          </p:cNvCxnSpPr>
          <p:nvPr/>
        </p:nvCxnSpPr>
        <p:spPr>
          <a:xfrm>
            <a:off x="7995920" y="1426866"/>
            <a:ext cx="3617702" cy="29101"/>
          </a:xfrm>
          <a:prstGeom prst="line">
            <a:avLst/>
          </a:prstGeom>
          <a:ln w="19050">
            <a:solidFill>
              <a:srgbClr val="933E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1D10AE6A-4313-4F38-B008-B5EF7AA1ABAC}"/>
              </a:ext>
            </a:extLst>
          </p:cNvPr>
          <p:cNvCxnSpPr>
            <a:cxnSpLocks/>
          </p:cNvCxnSpPr>
          <p:nvPr/>
        </p:nvCxnSpPr>
        <p:spPr>
          <a:xfrm flipV="1">
            <a:off x="7479213" y="1115338"/>
            <a:ext cx="0" cy="3848221"/>
          </a:xfrm>
          <a:prstGeom prst="line">
            <a:avLst/>
          </a:prstGeom>
          <a:ln w="28575">
            <a:solidFill>
              <a:srgbClr val="933E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9BDAE837-97F8-487F-8B88-AE24FFACBB40}"/>
              </a:ext>
            </a:extLst>
          </p:cNvPr>
          <p:cNvSpPr txBox="1"/>
          <p:nvPr/>
        </p:nvSpPr>
        <p:spPr>
          <a:xfrm>
            <a:off x="7946336" y="1648912"/>
            <a:ext cx="40328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419" sz="1700" b="1" dirty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del Derecho a la Educación IDE Bogotá</a:t>
            </a:r>
            <a:endParaRPr lang="es-CO" sz="1700" b="1" dirty="0">
              <a:solidFill>
                <a:srgbClr val="933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3B9CB217-D31B-4CB9-B489-FCB13061A470}"/>
              </a:ext>
            </a:extLst>
          </p:cNvPr>
          <p:cNvSpPr txBox="1"/>
          <p:nvPr/>
        </p:nvSpPr>
        <p:spPr>
          <a:xfrm>
            <a:off x="7968596" y="2277783"/>
            <a:ext cx="311161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700" b="1" dirty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Educación al Derecho</a:t>
            </a:r>
            <a:endParaRPr lang="es-CO" sz="1700" b="1" dirty="0">
              <a:solidFill>
                <a:srgbClr val="933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FF82E3CC-1F04-4C04-B69D-6481D786D48E}"/>
              </a:ext>
            </a:extLst>
          </p:cNvPr>
          <p:cNvSpPr txBox="1"/>
          <p:nvPr/>
        </p:nvSpPr>
        <p:spPr>
          <a:xfrm>
            <a:off x="7983567" y="2713029"/>
            <a:ext cx="359342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b="1" dirty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Caracterización Colegios Privados </a:t>
            </a:r>
            <a:endParaRPr lang="es-CO" sz="1700" b="1" dirty="0">
              <a:solidFill>
                <a:srgbClr val="933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A3B60F08-5107-4A98-A433-03CE6F8312FD}"/>
              </a:ext>
            </a:extLst>
          </p:cNvPr>
          <p:cNvSpPr txBox="1"/>
          <p:nvPr/>
        </p:nvSpPr>
        <p:spPr>
          <a:xfrm>
            <a:off x="1772818" y="5616897"/>
            <a:ext cx="715041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>
              <a:lnSpc>
                <a:spcPct val="115000"/>
              </a:lnSpc>
              <a:buClr>
                <a:srgbClr val="FF0000"/>
              </a:buClr>
              <a:buSzPct val="200000"/>
            </a:pPr>
            <a:r>
              <a:rPr lang="es-ES" sz="2000" b="1" dirty="0">
                <a:solidFill>
                  <a:srgbClr val="933E20"/>
                </a:solidFill>
                <a:sym typeface="Helvetica Neue"/>
              </a:rPr>
              <a:t>1. IDEP en la red del conocimiento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245CCA9C-1E09-47A7-A86F-7CEAB2D8CAB8}"/>
              </a:ext>
            </a:extLst>
          </p:cNvPr>
          <p:cNvSpPr txBox="1"/>
          <p:nvPr/>
        </p:nvSpPr>
        <p:spPr>
          <a:xfrm>
            <a:off x="6495461" y="5494120"/>
            <a:ext cx="4824393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>
              <a:lnSpc>
                <a:spcPct val="115000"/>
              </a:lnSpc>
              <a:buClr>
                <a:srgbClr val="FF0000"/>
              </a:buClr>
              <a:buSzPct val="200000"/>
            </a:pPr>
            <a:r>
              <a:rPr lang="es-ES" sz="2000" b="1" dirty="0">
                <a:solidFill>
                  <a:srgbClr val="933E20"/>
                </a:solidFill>
                <a:sym typeface="Helvetica Neue"/>
              </a:rPr>
              <a:t>2.  Reconocimiento del IDEP en el SNCTI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569593" y="5808770"/>
            <a:ext cx="540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s-CO" sz="1600" b="1" dirty="0" smtClean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Grupos Investigación de Maestros de Colegios </a:t>
            </a:r>
            <a:r>
              <a:rPr lang="es-CO" sz="1600" b="1" dirty="0" smtClean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Distritales</a:t>
            </a:r>
            <a:endParaRPr lang="es-CO" sz="1600" b="1" dirty="0" smtClean="0">
              <a:solidFill>
                <a:srgbClr val="933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1600" b="1" dirty="0" smtClean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CO" sz="1600" b="1" dirty="0" smtClean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Grupos Investigación  con personal del </a:t>
            </a:r>
            <a:r>
              <a:rPr lang="es-CO" sz="1600" b="1" dirty="0" smtClean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IDEP</a:t>
            </a:r>
            <a:endParaRPr lang="es-CO" sz="1600" b="1" dirty="0">
              <a:solidFill>
                <a:srgbClr val="933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7838" y="6004334"/>
            <a:ext cx="4059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Convenios con Universidades</a:t>
            </a:r>
          </a:p>
          <a:p>
            <a:r>
              <a:rPr lang="es-CO" sz="1600" b="1" dirty="0" smtClean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Convenios con Entidades Gubernamentales</a:t>
            </a:r>
          </a:p>
          <a:p>
            <a:r>
              <a:rPr lang="es-CO" sz="1600" b="1" dirty="0" smtClean="0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Convenios con Entidades Internacionales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="" xmlns:a16="http://schemas.microsoft.com/office/drawing/2014/main" id="{4DDF08A3-8DB4-41FE-BA94-2E6C90488E02}"/>
              </a:ext>
            </a:extLst>
          </p:cNvPr>
          <p:cNvCxnSpPr>
            <a:cxnSpLocks/>
          </p:cNvCxnSpPr>
          <p:nvPr/>
        </p:nvCxnSpPr>
        <p:spPr>
          <a:xfrm flipV="1">
            <a:off x="2563724" y="4953820"/>
            <a:ext cx="9199498" cy="59329"/>
          </a:xfrm>
          <a:prstGeom prst="line">
            <a:avLst/>
          </a:prstGeom>
          <a:ln w="19050">
            <a:solidFill>
              <a:srgbClr val="933E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9C889D60-F1B1-4438-A080-42CDD86B1C98}"/>
              </a:ext>
            </a:extLst>
          </p:cNvPr>
          <p:cNvSpPr txBox="1"/>
          <p:nvPr/>
        </p:nvSpPr>
        <p:spPr>
          <a:xfrm>
            <a:off x="2086833" y="5117669"/>
            <a:ext cx="97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Aumentar el nivel de transferencia del conocimiento producido por el IDEP</a:t>
            </a:r>
            <a:endParaRPr lang="es-CO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45616" y="6477527"/>
            <a:ext cx="353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>
                <a:solidFill>
                  <a:srgbClr val="933E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registrados ante MINCIENCIAS </a:t>
            </a:r>
            <a:endParaRPr lang="es-CO" b="1" dirty="0">
              <a:solidFill>
                <a:srgbClr val="933E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8693624" y="6425605"/>
            <a:ext cx="580741" cy="16337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04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75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11" grpId="0" animBg="1"/>
      <p:bldP spid="42" grpId="0"/>
      <p:bldP spid="28" grpId="0"/>
      <p:bldP spid="31" grpId="0"/>
      <p:bldP spid="32" grpId="0"/>
      <p:bldP spid="33" grpId="0"/>
      <p:bldP spid="38" grpId="0"/>
      <p:bldP spid="40" grpId="0"/>
      <p:bldP spid="2" grpId="0"/>
      <p:bldP spid="3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3AB8A82D-FB67-4110-B092-DA0A332B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902C891F-5A83-4F96-810B-D1A5B33D0B51}"/>
              </a:ext>
            </a:extLst>
          </p:cNvPr>
          <p:cNvSpPr txBox="1"/>
          <p:nvPr/>
        </p:nvSpPr>
        <p:spPr>
          <a:xfrm>
            <a:off x="857250" y="106647"/>
            <a:ext cx="112949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F5210B"/>
              </a:buClr>
              <a:buSzPts val="3300"/>
            </a:pPr>
            <a:r>
              <a:rPr lang="es-CO" sz="4000" b="1" dirty="0">
                <a:solidFill>
                  <a:srgbClr val="933E20"/>
                </a:solidFill>
                <a:ea typeface="Helvetica Neue"/>
                <a:cs typeface="Arial" panose="020B0604020202020204" pitchFamily="34" charset="0"/>
                <a:sym typeface="Helvetica Neue"/>
              </a:rPr>
              <a:t>IDEP COMO CENTRO DE INNOVACIÓN </a:t>
            </a:r>
          </a:p>
          <a:p>
            <a:pPr lvl="0" algn="ctr">
              <a:buClr>
                <a:srgbClr val="F5210B"/>
              </a:buClr>
              <a:buSzPts val="3300"/>
            </a:pPr>
            <a:r>
              <a:rPr lang="es-CO" sz="4000" b="1" dirty="0">
                <a:solidFill>
                  <a:srgbClr val="933E20"/>
                </a:solidFill>
                <a:ea typeface="Helvetica Neue"/>
                <a:cs typeface="Arial" panose="020B0604020202020204" pitchFamily="34" charset="0"/>
                <a:sym typeface="Helvetica Neue"/>
              </a:rPr>
              <a:t>Y DESARROLLO PEDAGÓGICO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BDBA1CB-1724-43B0-9AD5-B03AA960B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03" y="2157210"/>
            <a:ext cx="3315918" cy="668865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="" xmlns:a16="http://schemas.microsoft.com/office/drawing/2014/main" id="{71C5A9EF-EBA6-4D35-A8E1-8B065528FF4E}"/>
              </a:ext>
            </a:extLst>
          </p:cNvPr>
          <p:cNvGrpSpPr/>
          <p:nvPr/>
        </p:nvGrpSpPr>
        <p:grpSpPr>
          <a:xfrm>
            <a:off x="3511749" y="6129977"/>
            <a:ext cx="3401566" cy="507860"/>
            <a:chOff x="426957" y="5203431"/>
            <a:chExt cx="5627278" cy="840164"/>
          </a:xfrm>
        </p:grpSpPr>
        <p:pic>
          <p:nvPicPr>
            <p:cNvPr id="35" name="Imagen 34">
              <a:extLst>
                <a:ext uri="{FF2B5EF4-FFF2-40B4-BE49-F238E27FC236}">
                  <a16:creationId xmlns="" xmlns:a16="http://schemas.microsoft.com/office/drawing/2014/main" id="{905969CE-FB6C-41CF-AEDA-7D9087940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4" r="57279" b="21876"/>
            <a:stretch/>
          </p:blipFill>
          <p:spPr>
            <a:xfrm>
              <a:off x="426957" y="5203431"/>
              <a:ext cx="1422163" cy="84016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="" xmlns:a16="http://schemas.microsoft.com/office/drawing/2014/main" id="{3CB9862B-52F5-4704-9072-8ACFDC41C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9" t="7974" r="6015" b="69391"/>
            <a:stretch/>
          </p:blipFill>
          <p:spPr>
            <a:xfrm>
              <a:off x="2198146" y="5344252"/>
              <a:ext cx="3856089" cy="574775"/>
            </a:xfrm>
            <a:prstGeom prst="rect">
              <a:avLst/>
            </a:prstGeom>
          </p:spPr>
        </p:pic>
      </p:grpSp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AB021C4C-D4F0-440F-94E7-D25939F88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52" y="4841949"/>
            <a:ext cx="2726800" cy="74542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FB263BDC-BCC2-4081-AD83-7512A60FC4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96" y="1904767"/>
            <a:ext cx="3499913" cy="108704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B657D639-3EB4-412F-A983-3B1356DFE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00" y="5519858"/>
            <a:ext cx="2726800" cy="122461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CC923059-7E96-49C8-8684-3387267448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805" y="3306976"/>
            <a:ext cx="1752401" cy="1714762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7D10F2A1-7312-4BF8-8A54-D6DDB3B93E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64" y="3429000"/>
            <a:ext cx="2422176" cy="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E3F6BD0D-B446-4C07-90F2-CA5AAB553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2F8F4378-583E-4022-9D79-F7FFAC0E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72" y="1904999"/>
            <a:ext cx="3309574" cy="496436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0D984FCB-74A5-478D-942A-E4D46C59DFB9}"/>
              </a:ext>
            </a:extLst>
          </p:cNvPr>
          <p:cNvSpPr txBox="1"/>
          <p:nvPr/>
        </p:nvSpPr>
        <p:spPr>
          <a:xfrm>
            <a:off x="3433268" y="1444068"/>
            <a:ext cx="6258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933E20"/>
                </a:solidFill>
              </a:rPr>
              <a:t>96</a:t>
            </a:r>
            <a:r>
              <a:rPr lang="es-ES" sz="2000" b="1" dirty="0">
                <a:solidFill>
                  <a:srgbClr val="933E20"/>
                </a:solidFill>
              </a:rPr>
              <a:t>  Eventos académicos vía </a:t>
            </a:r>
            <a:r>
              <a:rPr lang="es-ES" sz="2000" b="1" dirty="0" err="1">
                <a:solidFill>
                  <a:srgbClr val="933E20"/>
                </a:solidFill>
              </a:rPr>
              <a:t>streaming</a:t>
            </a:r>
            <a:r>
              <a:rPr lang="es-ES" sz="2000" b="1" dirty="0">
                <a:solidFill>
                  <a:srgbClr val="933E20"/>
                </a:solidFill>
              </a:rPr>
              <a:t> y 2 pódcast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53DF610B-3F72-486D-9B6B-85EA8126EC81}"/>
              </a:ext>
            </a:extLst>
          </p:cNvPr>
          <p:cNvSpPr txBox="1"/>
          <p:nvPr/>
        </p:nvSpPr>
        <p:spPr>
          <a:xfrm>
            <a:off x="3433268" y="1912725"/>
            <a:ext cx="637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933E20"/>
                </a:solidFill>
              </a:rPr>
              <a:t>79 </a:t>
            </a:r>
            <a:r>
              <a:rPr lang="es-CO" sz="2000" b="1" dirty="0">
                <a:solidFill>
                  <a:srgbClr val="933E20"/>
                </a:solidFill>
              </a:rPr>
              <a:t> Publicaciones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319A7424-AAA6-48E0-B27E-1F37A3BC1632}"/>
              </a:ext>
            </a:extLst>
          </p:cNvPr>
          <p:cNvSpPr txBox="1"/>
          <p:nvPr/>
        </p:nvSpPr>
        <p:spPr>
          <a:xfrm>
            <a:off x="3433268" y="2587048"/>
            <a:ext cx="72924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933E20"/>
                </a:solidFill>
              </a:rPr>
              <a:t>846.190 </a:t>
            </a:r>
            <a:r>
              <a:rPr lang="es-CO" sz="2000" b="1" dirty="0">
                <a:solidFill>
                  <a:srgbClr val="933E20"/>
                </a:solidFill>
              </a:rPr>
              <a:t> Visualizaciones de contenidos en el </a:t>
            </a:r>
            <a:r>
              <a:rPr lang="es-CO" sz="2000" b="1" dirty="0">
                <a:solidFill>
                  <a:srgbClr val="933E20"/>
                </a:solidFill>
                <a:latin typeface="Candara" panose="020E0502030303020204" pitchFamily="34" charset="0"/>
              </a:rPr>
              <a:t>Centro de Recursos para la Investigación e Innovación Educativa - CRIIE</a:t>
            </a:r>
            <a:endParaRPr lang="es-CO" sz="2000" b="1" dirty="0">
              <a:solidFill>
                <a:srgbClr val="933E20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08E31CC2-AB82-4670-9144-411644FBF1EF}"/>
              </a:ext>
            </a:extLst>
          </p:cNvPr>
          <p:cNvSpPr txBox="1"/>
          <p:nvPr/>
        </p:nvSpPr>
        <p:spPr>
          <a:xfrm>
            <a:off x="3433268" y="3578160"/>
            <a:ext cx="640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933E20"/>
                </a:solidFill>
              </a:rPr>
              <a:t>26 </a:t>
            </a:r>
            <a:r>
              <a:rPr lang="es-CO" sz="2000" b="1" dirty="0">
                <a:solidFill>
                  <a:srgbClr val="933E20"/>
                </a:solidFill>
              </a:rPr>
              <a:t> Convocatorias para docentes e investigadores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71145C76-4D9F-41BD-B8A8-9EAEB439D9A8}"/>
              </a:ext>
            </a:extLst>
          </p:cNvPr>
          <p:cNvSpPr txBox="1"/>
          <p:nvPr/>
        </p:nvSpPr>
        <p:spPr>
          <a:xfrm>
            <a:off x="3433268" y="4243250"/>
            <a:ext cx="640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933E20"/>
                </a:solidFill>
              </a:rPr>
              <a:t>4</a:t>
            </a:r>
            <a:r>
              <a:rPr lang="es-CO" sz="2000" b="1" dirty="0">
                <a:solidFill>
                  <a:srgbClr val="933E20"/>
                </a:solidFill>
              </a:rPr>
              <a:t>  Magazines Aula Urbana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94E3AA26-B0A8-491C-99B3-D7A073AF7449}"/>
              </a:ext>
            </a:extLst>
          </p:cNvPr>
          <p:cNvSpPr txBox="1"/>
          <p:nvPr/>
        </p:nvSpPr>
        <p:spPr>
          <a:xfrm>
            <a:off x="3433268" y="4890313"/>
            <a:ext cx="640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933E20"/>
                </a:solidFill>
              </a:rPr>
              <a:t>2</a:t>
            </a:r>
            <a:r>
              <a:rPr lang="es-CO" sz="2000" b="1" dirty="0">
                <a:solidFill>
                  <a:srgbClr val="933E20"/>
                </a:solidFill>
              </a:rPr>
              <a:t>  Revistas indexadas Educación y Ciudad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41D56A3D-75C6-40B4-B8E2-DFF1575F7B4D}"/>
              </a:ext>
            </a:extLst>
          </p:cNvPr>
          <p:cNvSpPr txBox="1"/>
          <p:nvPr/>
        </p:nvSpPr>
        <p:spPr>
          <a:xfrm>
            <a:off x="3433268" y="5498330"/>
            <a:ext cx="639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933E20"/>
                </a:solidFill>
              </a:rPr>
              <a:t>90</a:t>
            </a:r>
            <a:r>
              <a:rPr lang="es-ES" sz="2000" b="1" dirty="0">
                <a:solidFill>
                  <a:srgbClr val="933E20"/>
                </a:solidFill>
              </a:rPr>
              <a:t>  termómetros de la educación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34FA66B8-AB8B-4185-A4E8-CE6798D1FC5B}"/>
              </a:ext>
            </a:extLst>
          </p:cNvPr>
          <p:cNvSpPr txBox="1"/>
          <p:nvPr/>
        </p:nvSpPr>
        <p:spPr>
          <a:xfrm>
            <a:off x="3433268" y="6054047"/>
            <a:ext cx="639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933E20"/>
                </a:solidFill>
              </a:rPr>
              <a:t>7</a:t>
            </a:r>
            <a:r>
              <a:rPr lang="es-ES" sz="2000" b="1" dirty="0">
                <a:solidFill>
                  <a:srgbClr val="933E20"/>
                </a:solidFill>
              </a:rPr>
              <a:t>  Notas de política pública</a:t>
            </a:r>
            <a:endParaRPr lang="es-CO" sz="2000" b="1" dirty="0">
              <a:solidFill>
                <a:srgbClr val="933E20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DF82A504-8C64-461A-B2E3-B1E3EF20C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53" y="1537703"/>
            <a:ext cx="388897" cy="4003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C5082C31-48C9-43D0-B69B-4B20B6786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53" y="2052585"/>
            <a:ext cx="388897" cy="40033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05FC591-703D-4151-9D47-9B130E7272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53" y="2678695"/>
            <a:ext cx="388897" cy="40033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2D8DEE7B-738B-4BEF-A48A-DA2CB7ABCA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53" y="3709738"/>
            <a:ext cx="388897" cy="40033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3AAE3A87-832C-48EE-B6D0-9B32EDC785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53" y="4349736"/>
            <a:ext cx="388897" cy="40033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95AD5627-924B-498F-809B-33F8736C13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53" y="5013405"/>
            <a:ext cx="388897" cy="40033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5C208889-129E-4B95-AD07-F9372A4443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53" y="5608645"/>
            <a:ext cx="388897" cy="400335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="" xmlns:a16="http://schemas.microsoft.com/office/drawing/2014/main" id="{53E8645F-984D-4030-84DF-8DB7650D3E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53" y="6121128"/>
            <a:ext cx="388897" cy="40033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="" xmlns:a16="http://schemas.microsoft.com/office/drawing/2014/main" id="{4A041904-8479-40E5-8F96-6E931D8B70A0}"/>
              </a:ext>
            </a:extLst>
          </p:cNvPr>
          <p:cNvSpPr txBox="1"/>
          <p:nvPr/>
        </p:nvSpPr>
        <p:spPr>
          <a:xfrm>
            <a:off x="2926080" y="-57249"/>
            <a:ext cx="8910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5210B"/>
              </a:buClr>
              <a:buSzPts val="3300"/>
            </a:pPr>
            <a:r>
              <a:rPr lang="es-CO" sz="4200" b="1" dirty="0">
                <a:solidFill>
                  <a:srgbClr val="933E20"/>
                </a:solidFill>
                <a:ea typeface="Helvetica Neue"/>
                <a:cs typeface="Arial" panose="020B0604020202020204" pitchFamily="34" charset="0"/>
                <a:sym typeface="Helvetica Neue"/>
              </a:rPr>
              <a:t>IDEP CIRCULA, SOCIALIZA Y COMUNICA CONOCIMIENTO</a:t>
            </a:r>
            <a:endParaRPr lang="es-CO" sz="4200" b="1" dirty="0">
              <a:solidFill>
                <a:srgbClr val="933E20"/>
              </a:solidFill>
              <a:ea typeface="Helvetica Neu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>
            <a:extLst>
              <a:ext uri="{FF2B5EF4-FFF2-40B4-BE49-F238E27FC236}">
                <a16:creationId xmlns="" xmlns:a16="http://schemas.microsoft.com/office/drawing/2014/main" id="{B2E77ECC-F3A6-4783-9C9D-57807440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" y="5493"/>
            <a:ext cx="12192000" cy="6858000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19055A86-2654-43F2-8C79-1DA67B9E8ABD}"/>
              </a:ext>
            </a:extLst>
          </p:cNvPr>
          <p:cNvGrpSpPr/>
          <p:nvPr/>
        </p:nvGrpSpPr>
        <p:grpSpPr>
          <a:xfrm>
            <a:off x="8657440" y="1733729"/>
            <a:ext cx="3508292" cy="4933133"/>
            <a:chOff x="8643305" y="1924867"/>
            <a:chExt cx="3508292" cy="4933133"/>
          </a:xfrm>
          <a:noFill/>
        </p:grpSpPr>
        <p:pic>
          <p:nvPicPr>
            <p:cNvPr id="22" name="Imagen 21">
              <a:extLst>
                <a:ext uri="{FF2B5EF4-FFF2-40B4-BE49-F238E27FC236}">
                  <a16:creationId xmlns="" xmlns:a16="http://schemas.microsoft.com/office/drawing/2014/main" id="{552D603B-511A-445A-8BB9-16DCAC880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305" y="4519139"/>
              <a:ext cx="3508292" cy="2338861"/>
            </a:xfrm>
            <a:prstGeom prst="rect">
              <a:avLst/>
            </a:prstGeom>
            <a:grpFill/>
          </p:spPr>
        </p:pic>
        <p:sp>
          <p:nvSpPr>
            <p:cNvPr id="23" name="CuadroTexto 22">
              <a:extLst>
                <a:ext uri="{FF2B5EF4-FFF2-40B4-BE49-F238E27FC236}">
                  <a16:creationId xmlns="" xmlns:a16="http://schemas.microsoft.com/office/drawing/2014/main" id="{00E1AEA2-2CF7-4EE5-9109-C8E8238BEA5B}"/>
                </a:ext>
              </a:extLst>
            </p:cNvPr>
            <p:cNvSpPr txBox="1"/>
            <p:nvPr/>
          </p:nvSpPr>
          <p:spPr>
            <a:xfrm>
              <a:off x="8715333" y="1924867"/>
              <a:ext cx="3352781" cy="2554545"/>
            </a:xfrm>
            <a:prstGeom prst="rect">
              <a:avLst/>
            </a:prstGeom>
            <a:solidFill>
              <a:srgbClr val="933E20">
                <a:alpha val="18039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rgbClr val="933E20"/>
                  </a:solidFill>
                </a:rPr>
                <a:t>1.161 Maestros y Maestras participantes de la </a:t>
              </a:r>
              <a:r>
                <a:rPr lang="es-ES" sz="2000" b="1" dirty="0">
                  <a:solidFill>
                    <a:srgbClr val="933E20"/>
                  </a:solidFill>
                </a:rPr>
                <a:t>estrategia de desarrollo pedagógico permanente y situada, para la investigación, la innovación y la sistematización de las prácticas con enfoque territorial</a:t>
              </a:r>
              <a:r>
                <a:rPr lang="es-CO" sz="2000" b="1" dirty="0">
                  <a:solidFill>
                    <a:srgbClr val="933E20"/>
                  </a:solidFill>
                </a:rPr>
                <a:t> 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="" xmlns:a16="http://schemas.microsoft.com/office/drawing/2014/main" id="{2E24B52A-B9CF-45C6-A49D-A72B44CA42F9}"/>
              </a:ext>
            </a:extLst>
          </p:cNvPr>
          <p:cNvGrpSpPr/>
          <p:nvPr/>
        </p:nvGrpSpPr>
        <p:grpSpPr>
          <a:xfrm>
            <a:off x="5230833" y="1740004"/>
            <a:ext cx="2837680" cy="4936457"/>
            <a:chOff x="5264920" y="1921543"/>
            <a:chExt cx="2837680" cy="4936457"/>
          </a:xfrm>
          <a:noFill/>
        </p:grpSpPr>
        <p:pic>
          <p:nvPicPr>
            <p:cNvPr id="25" name="Imagen 24">
              <a:extLst>
                <a:ext uri="{FF2B5EF4-FFF2-40B4-BE49-F238E27FC236}">
                  <a16:creationId xmlns="" xmlns:a16="http://schemas.microsoft.com/office/drawing/2014/main" id="{3F4D4524-D829-4DCB-8322-86E4B65A4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920" y="4206949"/>
              <a:ext cx="2589114" cy="2651051"/>
            </a:xfrm>
            <a:prstGeom prst="rect">
              <a:avLst/>
            </a:prstGeom>
            <a:grpFill/>
          </p:spPr>
        </p:pic>
        <p:sp>
          <p:nvSpPr>
            <p:cNvPr id="26" name="CuadroTexto 25">
              <a:extLst>
                <a:ext uri="{FF2B5EF4-FFF2-40B4-BE49-F238E27FC236}">
                  <a16:creationId xmlns="" xmlns:a16="http://schemas.microsoft.com/office/drawing/2014/main" id="{71682908-4D39-41E7-9880-3BC583454733}"/>
                </a:ext>
              </a:extLst>
            </p:cNvPr>
            <p:cNvSpPr txBox="1"/>
            <p:nvPr/>
          </p:nvSpPr>
          <p:spPr>
            <a:xfrm>
              <a:off x="5270500" y="1921543"/>
              <a:ext cx="2832100" cy="2246769"/>
            </a:xfrm>
            <a:prstGeom prst="rect">
              <a:avLst/>
            </a:prstGeom>
            <a:solidFill>
              <a:srgbClr val="933E20">
                <a:alpha val="18039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rgbClr val="933E20"/>
                  </a:solidFill>
                </a:rPr>
                <a:t>845 Maestros y Maestras  participantes de la estrategia articulada de promoción y apoyo a colectivos, redes, y docentes investigadores e innovadores 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C33727A4-E851-44BB-B404-92789D742C33}"/>
              </a:ext>
            </a:extLst>
          </p:cNvPr>
          <p:cNvGrpSpPr/>
          <p:nvPr/>
        </p:nvGrpSpPr>
        <p:grpSpPr>
          <a:xfrm>
            <a:off x="1596244" y="1740004"/>
            <a:ext cx="3048017" cy="4894392"/>
            <a:chOff x="1763875" y="1934734"/>
            <a:chExt cx="3048017" cy="4894392"/>
          </a:xfrm>
          <a:solidFill>
            <a:srgbClr val="002060"/>
          </a:solidFill>
        </p:grpSpPr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4BFDDD48-5CA5-4400-9FE9-D5E695079972}"/>
                </a:ext>
              </a:extLst>
            </p:cNvPr>
            <p:cNvSpPr txBox="1"/>
            <p:nvPr/>
          </p:nvSpPr>
          <p:spPr>
            <a:xfrm>
              <a:off x="1859636" y="1934734"/>
              <a:ext cx="2617975" cy="1938992"/>
            </a:xfrm>
            <a:prstGeom prst="rect">
              <a:avLst/>
            </a:prstGeom>
            <a:solidFill>
              <a:srgbClr val="933E20">
                <a:alpha val="18039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rgbClr val="933E20"/>
                  </a:solidFill>
                </a:rPr>
                <a:t>578 Maestros y Maestras </a:t>
              </a:r>
              <a:r>
                <a:rPr lang="es-ES" sz="2000" b="1" dirty="0">
                  <a:solidFill>
                    <a:srgbClr val="933E20"/>
                  </a:solidFill>
                </a:rPr>
                <a:t>en programas de desarrollo pedagógico para la transformación educativa</a:t>
              </a:r>
              <a:r>
                <a:rPr lang="es-CO" sz="2000" b="1" dirty="0">
                  <a:solidFill>
                    <a:srgbClr val="933E20"/>
                  </a:solidFill>
                </a:rPr>
                <a:t> </a:t>
              </a:r>
            </a:p>
          </p:txBody>
        </p:sp>
        <p:pic>
          <p:nvPicPr>
            <p:cNvPr id="36" name="Imagen 35">
              <a:extLst>
                <a:ext uri="{FF2B5EF4-FFF2-40B4-BE49-F238E27FC236}">
                  <a16:creationId xmlns="" xmlns:a16="http://schemas.microsoft.com/office/drawing/2014/main" id="{BC7F477F-9DBE-44DB-9BB3-79ECAF8A7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9"/>
            <a:stretch/>
          </p:blipFill>
          <p:spPr>
            <a:xfrm>
              <a:off x="1763875" y="4302493"/>
              <a:ext cx="3048017" cy="2526633"/>
            </a:xfrm>
            <a:prstGeom prst="rect">
              <a:avLst/>
            </a:prstGeom>
            <a:noFill/>
          </p:spPr>
        </p:pic>
      </p:grp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F75ABD5D-D2E1-4A62-930E-39B35333BD74}"/>
              </a:ext>
            </a:extLst>
          </p:cNvPr>
          <p:cNvSpPr txBox="1"/>
          <p:nvPr/>
        </p:nvSpPr>
        <p:spPr>
          <a:xfrm>
            <a:off x="3177994" y="88185"/>
            <a:ext cx="85611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5210B"/>
              </a:buClr>
              <a:buSzPts val="3300"/>
            </a:pPr>
            <a:r>
              <a:rPr lang="es-CO" sz="2800" b="1" dirty="0">
                <a:solidFill>
                  <a:srgbClr val="933E20"/>
                </a:solidFill>
                <a:ea typeface="Helvetica Neue"/>
                <a:cs typeface="Arial" panose="020B0604020202020204" pitchFamily="34" charset="0"/>
              </a:rPr>
              <a:t>“MAESTRAS Y MAESTROS QUE INSPIRAN, INVESTIGAN E INNOVAN TRANSFORMANDO LA EDUCACIÓN” </a:t>
            </a:r>
            <a:endParaRPr lang="es-CO" sz="2800" b="1" dirty="0">
              <a:solidFill>
                <a:srgbClr val="933E20"/>
              </a:solidFill>
              <a:ea typeface="Helvetica Neue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="" xmlns:a16="http://schemas.microsoft.com/office/drawing/2014/main" id="{A89D8EF6-5102-48D7-A56F-F12EB0290554}"/>
              </a:ext>
            </a:extLst>
          </p:cNvPr>
          <p:cNvCxnSpPr/>
          <p:nvPr/>
        </p:nvCxnSpPr>
        <p:spPr>
          <a:xfrm flipV="1">
            <a:off x="4875402" y="1989367"/>
            <a:ext cx="0" cy="4677495"/>
          </a:xfrm>
          <a:prstGeom prst="line">
            <a:avLst/>
          </a:prstGeom>
          <a:ln w="28575">
            <a:solidFill>
              <a:srgbClr val="933E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="" xmlns:a16="http://schemas.microsoft.com/office/drawing/2014/main" id="{8CF8C540-3361-43AD-ACC0-65045724A542}"/>
              </a:ext>
            </a:extLst>
          </p:cNvPr>
          <p:cNvCxnSpPr/>
          <p:nvPr/>
        </p:nvCxnSpPr>
        <p:spPr>
          <a:xfrm flipV="1">
            <a:off x="8423812" y="1956901"/>
            <a:ext cx="0" cy="4677495"/>
          </a:xfrm>
          <a:prstGeom prst="line">
            <a:avLst/>
          </a:prstGeom>
          <a:ln w="28575">
            <a:solidFill>
              <a:srgbClr val="933E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84681A3A-BFAB-624D-AC21-B05EEF5B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27" y="6406423"/>
            <a:ext cx="344153" cy="3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293E81F6-2A78-1845-BEDF-7D85EBDB19F5}"/>
              </a:ext>
            </a:extLst>
          </p:cNvPr>
          <p:cNvSpPr txBox="1"/>
          <p:nvPr/>
        </p:nvSpPr>
        <p:spPr>
          <a:xfrm>
            <a:off x="5715818" y="6547692"/>
            <a:ext cx="2459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s-ES" sz="1200" b="1" dirty="0">
                <a:solidFill>
                  <a:srgbClr val="243954"/>
                </a:solidFill>
              </a:rPr>
              <a:t>Inversión 2021 </a:t>
            </a:r>
            <a:r>
              <a:rPr lang="es-CO" sz="1200" b="1" dirty="0">
                <a:solidFill>
                  <a:srgbClr val="0070C0"/>
                </a:solidFill>
              </a:rPr>
              <a:t>$</a:t>
            </a:r>
            <a:r>
              <a:rPr lang="es-CO" sz="1200" b="1" dirty="0" smtClean="0">
                <a:solidFill>
                  <a:srgbClr val="0070C0"/>
                </a:solidFill>
              </a:rPr>
              <a:t>5.484</a:t>
            </a:r>
            <a:r>
              <a:rPr lang="es-ES" sz="1200" b="1" dirty="0" smtClean="0">
                <a:solidFill>
                  <a:srgbClr val="0070C0"/>
                </a:solidFill>
              </a:rPr>
              <a:t> </a:t>
            </a:r>
            <a:r>
              <a:rPr lang="es-ES" sz="1200" b="1" dirty="0">
                <a:solidFill>
                  <a:srgbClr val="0070C0"/>
                </a:solidFill>
              </a:rPr>
              <a:t>millones</a:t>
            </a:r>
            <a:endParaRPr lang="es-CO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="" xmlns:a16="http://schemas.microsoft.com/office/drawing/2014/main" id="{03E4CB31-0A71-412D-9A38-2ADF6763B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91B84205-EF30-46AD-A496-8DBF20D2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765" y="2456683"/>
            <a:ext cx="3016469" cy="1325563"/>
          </a:xfrm>
        </p:spPr>
        <p:txBody>
          <a:bodyPr>
            <a:normAutofit/>
          </a:bodyPr>
          <a:lstStyle/>
          <a:p>
            <a:r>
              <a:rPr lang="es-CO" sz="6000" b="1" dirty="0">
                <a:solidFill>
                  <a:srgbClr val="933E20"/>
                </a:solidFill>
                <a:latin typeface="+mn-lt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2023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329</Words>
  <Application>Microsoft Office PowerPoint</Application>
  <PresentationFormat>Panorámica</PresentationFormat>
  <Paragraphs>51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Helvetica Neue</vt:lpstr>
      <vt:lpstr>Tema de Office</vt:lpstr>
      <vt:lpstr>IDEP </vt:lpstr>
      <vt:lpstr>APUESTAS IDEP</vt:lpstr>
      <vt:lpstr>IDEP COMO CENTRO DE INVESTIGACIÓN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</dc:title>
  <dc:creator>Fernando Mario Gomez Fernandez</dc:creator>
  <cp:lastModifiedBy>Cuenta Microsoft</cp:lastModifiedBy>
  <cp:revision>86</cp:revision>
  <dcterms:created xsi:type="dcterms:W3CDTF">2022-03-09T20:47:11Z</dcterms:created>
  <dcterms:modified xsi:type="dcterms:W3CDTF">2022-03-17T21:00:38Z</dcterms:modified>
</cp:coreProperties>
</file>