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8" r:id="rId1"/>
  </p:sldMasterIdLst>
  <p:sldIdLst>
    <p:sldId id="256" r:id="rId2"/>
    <p:sldId id="267" r:id="rId3"/>
    <p:sldId id="274" r:id="rId4"/>
    <p:sldId id="273" r:id="rId5"/>
    <p:sldId id="268" r:id="rId6"/>
    <p:sldId id="277" r:id="rId7"/>
    <p:sldId id="257" r:id="rId8"/>
    <p:sldId id="261" r:id="rId9"/>
    <p:sldId id="263" r:id="rId10"/>
    <p:sldId id="269" r:id="rId11"/>
    <p:sldId id="259" r:id="rId12"/>
    <p:sldId id="260" r:id="rId13"/>
    <p:sldId id="271" r:id="rId14"/>
    <p:sldId id="272" r:id="rId15"/>
    <p:sldId id="258" r:id="rId16"/>
    <p:sldId id="275" r:id="rId17"/>
    <p:sldId id="278" r:id="rId18"/>
    <p:sldId id="276" r:id="rId19"/>
    <p:sldId id="265" r:id="rId20"/>
    <p:sldId id="26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80" autoAdjust="0"/>
  </p:normalViewPr>
  <p:slideViewPr>
    <p:cSldViewPr snapToGrid="0">
      <p:cViewPr varScale="1">
        <p:scale>
          <a:sx n="65" d="100"/>
          <a:sy n="65" d="100"/>
        </p:scale>
        <p:origin x="2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650B49-E5AD-47BB-9F9E-90872A9D5596}"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ES"/>
        </a:p>
      </dgm:t>
    </dgm:pt>
    <dgm:pt modelId="{E1BB3D1F-FF8F-40DE-90CB-69F1E0C22E65}">
      <dgm:prSet phldrT="[Texto]"/>
      <dgm:spPr/>
      <dgm:t>
        <a:bodyPr/>
        <a:lstStyle/>
        <a:p>
          <a:r>
            <a:rPr lang="es-ES" b="1" dirty="0"/>
            <a:t>Estrategias ambientales</a:t>
          </a:r>
        </a:p>
      </dgm:t>
    </dgm:pt>
    <dgm:pt modelId="{7A830CE1-05AB-4314-9202-245AC149F60B}" type="parTrans" cxnId="{651F448E-CE7D-47E9-B9B0-6F79594CC3B5}">
      <dgm:prSet/>
      <dgm:spPr/>
      <dgm:t>
        <a:bodyPr/>
        <a:lstStyle/>
        <a:p>
          <a:endParaRPr lang="es-ES" b="1"/>
        </a:p>
      </dgm:t>
    </dgm:pt>
    <dgm:pt modelId="{EB01DC43-8820-472E-857D-B9DCED4AF109}" type="sibTrans" cxnId="{651F448E-CE7D-47E9-B9B0-6F79594CC3B5}">
      <dgm:prSet/>
      <dgm:spPr/>
      <dgm:t>
        <a:bodyPr/>
        <a:lstStyle/>
        <a:p>
          <a:endParaRPr lang="es-ES" b="1"/>
        </a:p>
      </dgm:t>
    </dgm:pt>
    <dgm:pt modelId="{72D4041E-2CF0-481A-BC5B-C1AF296542D9}">
      <dgm:prSet phldrT="[Texto]" custT="1"/>
      <dgm:spPr/>
      <dgm:t>
        <a:bodyPr/>
        <a:lstStyle/>
        <a:p>
          <a:r>
            <a:rPr lang="es-ES" sz="1600" b="1" dirty="0"/>
            <a:t>Planeamiento</a:t>
          </a:r>
        </a:p>
      </dgm:t>
    </dgm:pt>
    <dgm:pt modelId="{0F89E35B-B388-42CC-B8A3-B77A3606B6EE}" type="parTrans" cxnId="{0338F5B9-433B-4481-B167-AE847CB5EDA6}">
      <dgm:prSet/>
      <dgm:spPr/>
      <dgm:t>
        <a:bodyPr/>
        <a:lstStyle/>
        <a:p>
          <a:endParaRPr lang="es-ES" b="1"/>
        </a:p>
      </dgm:t>
    </dgm:pt>
    <dgm:pt modelId="{4BAA38E7-50BC-4657-83CD-F2F2B23E623E}" type="sibTrans" cxnId="{0338F5B9-433B-4481-B167-AE847CB5EDA6}">
      <dgm:prSet/>
      <dgm:spPr/>
      <dgm:t>
        <a:bodyPr/>
        <a:lstStyle/>
        <a:p>
          <a:endParaRPr lang="es-ES" b="1"/>
        </a:p>
      </dgm:t>
    </dgm:pt>
    <dgm:pt modelId="{8ECB108A-25B0-4EA8-AA17-63D6324CBB73}">
      <dgm:prSet phldrT="[Texto]"/>
      <dgm:spPr/>
      <dgm:t>
        <a:bodyPr/>
        <a:lstStyle/>
        <a:p>
          <a:r>
            <a:rPr lang="es-ES" b="1" dirty="0"/>
            <a:t>Observación </a:t>
          </a:r>
        </a:p>
      </dgm:t>
    </dgm:pt>
    <dgm:pt modelId="{1AAF7900-46D3-4086-B03E-0AB586B5A459}" type="parTrans" cxnId="{2934194B-B5B4-41BC-803D-4F05F27710AF}">
      <dgm:prSet/>
      <dgm:spPr/>
      <dgm:t>
        <a:bodyPr/>
        <a:lstStyle/>
        <a:p>
          <a:endParaRPr lang="es-ES" b="1"/>
        </a:p>
      </dgm:t>
    </dgm:pt>
    <dgm:pt modelId="{67681873-563A-4329-B481-DAE21A114629}" type="sibTrans" cxnId="{2934194B-B5B4-41BC-803D-4F05F27710AF}">
      <dgm:prSet/>
      <dgm:spPr/>
      <dgm:t>
        <a:bodyPr/>
        <a:lstStyle/>
        <a:p>
          <a:endParaRPr lang="es-ES" b="1"/>
        </a:p>
      </dgm:t>
    </dgm:pt>
    <dgm:pt modelId="{1C864A17-CE31-4705-9234-EF3F4D3B3E7B}">
      <dgm:prSet phldrT="[Texto]"/>
      <dgm:spPr/>
      <dgm:t>
        <a:bodyPr/>
        <a:lstStyle/>
        <a:p>
          <a:r>
            <a:rPr lang="es-ES" b="1" dirty="0"/>
            <a:t>Reflexión </a:t>
          </a:r>
        </a:p>
      </dgm:t>
    </dgm:pt>
    <dgm:pt modelId="{2E603820-9A8D-4543-98ED-35DBCA7E8F39}" type="parTrans" cxnId="{08BCE633-7D44-4F4B-9A57-8F8FFD5593CF}">
      <dgm:prSet/>
      <dgm:spPr/>
      <dgm:t>
        <a:bodyPr/>
        <a:lstStyle/>
        <a:p>
          <a:endParaRPr lang="es-ES" b="1"/>
        </a:p>
      </dgm:t>
    </dgm:pt>
    <dgm:pt modelId="{67F4F466-9123-493A-845B-98855E1E012D}" type="sibTrans" cxnId="{08BCE633-7D44-4F4B-9A57-8F8FFD5593CF}">
      <dgm:prSet/>
      <dgm:spPr/>
      <dgm:t>
        <a:bodyPr/>
        <a:lstStyle/>
        <a:p>
          <a:endParaRPr lang="es-ES" b="1"/>
        </a:p>
      </dgm:t>
    </dgm:pt>
    <dgm:pt modelId="{8F53DD51-8C5C-4101-9728-01EB10228C15}">
      <dgm:prSet phldrT="[Texto]" custT="1"/>
      <dgm:spPr/>
      <dgm:t>
        <a:bodyPr/>
        <a:lstStyle/>
        <a:p>
          <a:r>
            <a:rPr lang="es-ES" sz="1600" b="1" dirty="0"/>
            <a:t>Acción</a:t>
          </a:r>
          <a:r>
            <a:rPr lang="es-ES" sz="2400" b="1" dirty="0"/>
            <a:t> </a:t>
          </a:r>
        </a:p>
      </dgm:t>
    </dgm:pt>
    <dgm:pt modelId="{2692602E-8A0C-4DD4-AC4C-03D4992F7B81}" type="parTrans" cxnId="{B1F25B36-FD8E-4B5F-8695-B15EC2D2502D}">
      <dgm:prSet/>
      <dgm:spPr/>
      <dgm:t>
        <a:bodyPr/>
        <a:lstStyle/>
        <a:p>
          <a:endParaRPr lang="es-ES" b="1"/>
        </a:p>
      </dgm:t>
    </dgm:pt>
    <dgm:pt modelId="{3E7648A9-A615-436A-BD42-6E0AE2D12322}" type="sibTrans" cxnId="{B1F25B36-FD8E-4B5F-8695-B15EC2D2502D}">
      <dgm:prSet/>
      <dgm:spPr/>
      <dgm:t>
        <a:bodyPr/>
        <a:lstStyle/>
        <a:p>
          <a:endParaRPr lang="es-ES" b="1"/>
        </a:p>
      </dgm:t>
    </dgm:pt>
    <dgm:pt modelId="{2A0E47E1-0F9A-4FEE-B06A-32FB73261DCB}" type="pres">
      <dgm:prSet presAssocID="{BA650B49-E5AD-47BB-9F9E-90872A9D5596}" presName="Name0" presStyleCnt="0">
        <dgm:presLayoutVars>
          <dgm:chMax val="1"/>
          <dgm:dir/>
          <dgm:animLvl val="ctr"/>
          <dgm:resizeHandles val="exact"/>
        </dgm:presLayoutVars>
      </dgm:prSet>
      <dgm:spPr/>
    </dgm:pt>
    <dgm:pt modelId="{AA886470-E2B1-4792-B0E3-FA136657A2FD}" type="pres">
      <dgm:prSet presAssocID="{E1BB3D1F-FF8F-40DE-90CB-69F1E0C22E65}" presName="centerShape" presStyleLbl="node0" presStyleIdx="0" presStyleCnt="1"/>
      <dgm:spPr/>
    </dgm:pt>
    <dgm:pt modelId="{3672988F-A8C6-46CC-B11F-A22B709BB006}" type="pres">
      <dgm:prSet presAssocID="{72D4041E-2CF0-481A-BC5B-C1AF296542D9}" presName="node" presStyleLbl="node1" presStyleIdx="0" presStyleCnt="4" custScaleX="162715" custScaleY="126064" custRadScaleRad="101211" custRadScaleInc="-6650">
        <dgm:presLayoutVars>
          <dgm:bulletEnabled val="1"/>
        </dgm:presLayoutVars>
      </dgm:prSet>
      <dgm:spPr/>
    </dgm:pt>
    <dgm:pt modelId="{66169888-20D8-4C47-9503-6C673221A015}" type="pres">
      <dgm:prSet presAssocID="{72D4041E-2CF0-481A-BC5B-C1AF296542D9}" presName="dummy" presStyleCnt="0"/>
      <dgm:spPr/>
    </dgm:pt>
    <dgm:pt modelId="{C8A4A8A2-ECC4-461A-973B-EB9C256D7F0B}" type="pres">
      <dgm:prSet presAssocID="{4BAA38E7-50BC-4657-83CD-F2F2B23E623E}" presName="sibTrans" presStyleLbl="sibTrans2D1" presStyleIdx="0" presStyleCnt="4"/>
      <dgm:spPr/>
    </dgm:pt>
    <dgm:pt modelId="{4B8EBF55-4267-45A3-99DB-5111380BFED7}" type="pres">
      <dgm:prSet presAssocID="{8ECB108A-25B0-4EA8-AA17-63D6324CBB73}" presName="node" presStyleLbl="node1" presStyleIdx="1" presStyleCnt="4" custScaleX="147842" custScaleY="130429">
        <dgm:presLayoutVars>
          <dgm:bulletEnabled val="1"/>
        </dgm:presLayoutVars>
      </dgm:prSet>
      <dgm:spPr/>
    </dgm:pt>
    <dgm:pt modelId="{58E5C04F-B282-4A0C-8B73-51DC3AE64937}" type="pres">
      <dgm:prSet presAssocID="{8ECB108A-25B0-4EA8-AA17-63D6324CBB73}" presName="dummy" presStyleCnt="0"/>
      <dgm:spPr/>
    </dgm:pt>
    <dgm:pt modelId="{3D055F7D-7D68-4318-890B-D1ADAA1FD834}" type="pres">
      <dgm:prSet presAssocID="{67681873-563A-4329-B481-DAE21A114629}" presName="sibTrans" presStyleLbl="sibTrans2D1" presStyleIdx="1" presStyleCnt="4"/>
      <dgm:spPr/>
    </dgm:pt>
    <dgm:pt modelId="{68E4ED8D-EC85-4977-8D15-99D4D6F61D6A}" type="pres">
      <dgm:prSet presAssocID="{1C864A17-CE31-4705-9234-EF3F4D3B3E7B}" presName="node" presStyleLbl="node1" presStyleIdx="2" presStyleCnt="4" custScaleX="160529" custScaleY="121507">
        <dgm:presLayoutVars>
          <dgm:bulletEnabled val="1"/>
        </dgm:presLayoutVars>
      </dgm:prSet>
      <dgm:spPr/>
    </dgm:pt>
    <dgm:pt modelId="{C8AB0FA2-E53E-444D-B6CD-770EBE3D5D0A}" type="pres">
      <dgm:prSet presAssocID="{1C864A17-CE31-4705-9234-EF3F4D3B3E7B}" presName="dummy" presStyleCnt="0"/>
      <dgm:spPr/>
    </dgm:pt>
    <dgm:pt modelId="{A6154858-C531-4A15-975F-B969C272CAB5}" type="pres">
      <dgm:prSet presAssocID="{67F4F466-9123-493A-845B-98855E1E012D}" presName="sibTrans" presStyleLbl="sibTrans2D1" presStyleIdx="2" presStyleCnt="4"/>
      <dgm:spPr/>
    </dgm:pt>
    <dgm:pt modelId="{8C5CD38B-F3ED-445A-8B09-E04BFC8D55B3}" type="pres">
      <dgm:prSet presAssocID="{8F53DD51-8C5C-4101-9728-01EB10228C15}" presName="node" presStyleLbl="node1" presStyleIdx="3" presStyleCnt="4" custScaleX="141033" custScaleY="131299">
        <dgm:presLayoutVars>
          <dgm:bulletEnabled val="1"/>
        </dgm:presLayoutVars>
      </dgm:prSet>
      <dgm:spPr/>
    </dgm:pt>
    <dgm:pt modelId="{E218AB89-D0B8-49A1-A901-300662F11E3F}" type="pres">
      <dgm:prSet presAssocID="{8F53DD51-8C5C-4101-9728-01EB10228C15}" presName="dummy" presStyleCnt="0"/>
      <dgm:spPr/>
    </dgm:pt>
    <dgm:pt modelId="{C122AC43-04FE-47EC-9C44-5984E12F255A}" type="pres">
      <dgm:prSet presAssocID="{3E7648A9-A615-436A-BD42-6E0AE2D12322}" presName="sibTrans" presStyleLbl="sibTrans2D1" presStyleIdx="3" presStyleCnt="4"/>
      <dgm:spPr/>
    </dgm:pt>
  </dgm:ptLst>
  <dgm:cxnLst>
    <dgm:cxn modelId="{8B9B5611-35C7-4CAA-9EE3-02CAB3A3C950}" type="presOf" srcId="{3E7648A9-A615-436A-BD42-6E0AE2D12322}" destId="{C122AC43-04FE-47EC-9C44-5984E12F255A}" srcOrd="0" destOrd="0" presId="urn:microsoft.com/office/officeart/2005/8/layout/radial6"/>
    <dgm:cxn modelId="{59268419-74FF-4BE3-BE9B-51DAC7538F49}" type="presOf" srcId="{1C864A17-CE31-4705-9234-EF3F4D3B3E7B}" destId="{68E4ED8D-EC85-4977-8D15-99D4D6F61D6A}" srcOrd="0" destOrd="0" presId="urn:microsoft.com/office/officeart/2005/8/layout/radial6"/>
    <dgm:cxn modelId="{0FC4E919-93C3-4099-9A66-FFFE4797EC3A}" type="presOf" srcId="{4BAA38E7-50BC-4657-83CD-F2F2B23E623E}" destId="{C8A4A8A2-ECC4-461A-973B-EB9C256D7F0B}" srcOrd="0" destOrd="0" presId="urn:microsoft.com/office/officeart/2005/8/layout/radial6"/>
    <dgm:cxn modelId="{0088F825-EA62-4799-AEFA-2094F3C97489}" type="presOf" srcId="{67681873-563A-4329-B481-DAE21A114629}" destId="{3D055F7D-7D68-4318-890B-D1ADAA1FD834}" srcOrd="0" destOrd="0" presId="urn:microsoft.com/office/officeart/2005/8/layout/radial6"/>
    <dgm:cxn modelId="{2FADE627-7E39-4D14-81D2-8B53263B2FF8}" type="presOf" srcId="{72D4041E-2CF0-481A-BC5B-C1AF296542D9}" destId="{3672988F-A8C6-46CC-B11F-A22B709BB006}" srcOrd="0" destOrd="0" presId="urn:microsoft.com/office/officeart/2005/8/layout/radial6"/>
    <dgm:cxn modelId="{08BCE633-7D44-4F4B-9A57-8F8FFD5593CF}" srcId="{E1BB3D1F-FF8F-40DE-90CB-69F1E0C22E65}" destId="{1C864A17-CE31-4705-9234-EF3F4D3B3E7B}" srcOrd="2" destOrd="0" parTransId="{2E603820-9A8D-4543-98ED-35DBCA7E8F39}" sibTransId="{67F4F466-9123-493A-845B-98855E1E012D}"/>
    <dgm:cxn modelId="{B1F25B36-FD8E-4B5F-8695-B15EC2D2502D}" srcId="{E1BB3D1F-FF8F-40DE-90CB-69F1E0C22E65}" destId="{8F53DD51-8C5C-4101-9728-01EB10228C15}" srcOrd="3" destOrd="0" parTransId="{2692602E-8A0C-4DD4-AC4C-03D4992F7B81}" sibTransId="{3E7648A9-A615-436A-BD42-6E0AE2D12322}"/>
    <dgm:cxn modelId="{9769D73B-7ECA-47B7-B06E-AD92D5B3516B}" type="presOf" srcId="{67F4F466-9123-493A-845B-98855E1E012D}" destId="{A6154858-C531-4A15-975F-B969C272CAB5}" srcOrd="0" destOrd="0" presId="urn:microsoft.com/office/officeart/2005/8/layout/radial6"/>
    <dgm:cxn modelId="{76861843-7A48-46E3-AF35-81F0C4527999}" type="presOf" srcId="{E1BB3D1F-FF8F-40DE-90CB-69F1E0C22E65}" destId="{AA886470-E2B1-4792-B0E3-FA136657A2FD}" srcOrd="0" destOrd="0" presId="urn:microsoft.com/office/officeart/2005/8/layout/radial6"/>
    <dgm:cxn modelId="{2934194B-B5B4-41BC-803D-4F05F27710AF}" srcId="{E1BB3D1F-FF8F-40DE-90CB-69F1E0C22E65}" destId="{8ECB108A-25B0-4EA8-AA17-63D6324CBB73}" srcOrd="1" destOrd="0" parTransId="{1AAF7900-46D3-4086-B03E-0AB586B5A459}" sibTransId="{67681873-563A-4329-B481-DAE21A114629}"/>
    <dgm:cxn modelId="{CC461E51-E176-4E77-AE9E-BC67EBA0D742}" type="presOf" srcId="{BA650B49-E5AD-47BB-9F9E-90872A9D5596}" destId="{2A0E47E1-0F9A-4FEE-B06A-32FB73261DCB}" srcOrd="0" destOrd="0" presId="urn:microsoft.com/office/officeart/2005/8/layout/radial6"/>
    <dgm:cxn modelId="{CC1DA582-496F-4F52-9572-915717962B18}" type="presOf" srcId="{8ECB108A-25B0-4EA8-AA17-63D6324CBB73}" destId="{4B8EBF55-4267-45A3-99DB-5111380BFED7}" srcOrd="0" destOrd="0" presId="urn:microsoft.com/office/officeart/2005/8/layout/radial6"/>
    <dgm:cxn modelId="{651F448E-CE7D-47E9-B9B0-6F79594CC3B5}" srcId="{BA650B49-E5AD-47BB-9F9E-90872A9D5596}" destId="{E1BB3D1F-FF8F-40DE-90CB-69F1E0C22E65}" srcOrd="0" destOrd="0" parTransId="{7A830CE1-05AB-4314-9202-245AC149F60B}" sibTransId="{EB01DC43-8820-472E-857D-B9DCED4AF109}"/>
    <dgm:cxn modelId="{262999B2-7E60-436E-8B0A-747FDD81415D}" type="presOf" srcId="{8F53DD51-8C5C-4101-9728-01EB10228C15}" destId="{8C5CD38B-F3ED-445A-8B09-E04BFC8D55B3}" srcOrd="0" destOrd="0" presId="urn:microsoft.com/office/officeart/2005/8/layout/radial6"/>
    <dgm:cxn modelId="{0338F5B9-433B-4481-B167-AE847CB5EDA6}" srcId="{E1BB3D1F-FF8F-40DE-90CB-69F1E0C22E65}" destId="{72D4041E-2CF0-481A-BC5B-C1AF296542D9}" srcOrd="0" destOrd="0" parTransId="{0F89E35B-B388-42CC-B8A3-B77A3606B6EE}" sibTransId="{4BAA38E7-50BC-4657-83CD-F2F2B23E623E}"/>
    <dgm:cxn modelId="{24C483E7-8225-4F0D-AEED-F87339EEC1DC}" type="presParOf" srcId="{2A0E47E1-0F9A-4FEE-B06A-32FB73261DCB}" destId="{AA886470-E2B1-4792-B0E3-FA136657A2FD}" srcOrd="0" destOrd="0" presId="urn:microsoft.com/office/officeart/2005/8/layout/radial6"/>
    <dgm:cxn modelId="{6FE17181-4D34-4454-B23F-A5E1B963090A}" type="presParOf" srcId="{2A0E47E1-0F9A-4FEE-B06A-32FB73261DCB}" destId="{3672988F-A8C6-46CC-B11F-A22B709BB006}" srcOrd="1" destOrd="0" presId="urn:microsoft.com/office/officeart/2005/8/layout/radial6"/>
    <dgm:cxn modelId="{2126AE3F-822F-4081-9C53-1DB602EE6DD6}" type="presParOf" srcId="{2A0E47E1-0F9A-4FEE-B06A-32FB73261DCB}" destId="{66169888-20D8-4C47-9503-6C673221A015}" srcOrd="2" destOrd="0" presId="urn:microsoft.com/office/officeart/2005/8/layout/radial6"/>
    <dgm:cxn modelId="{1BC066E7-DF1A-441F-9BA3-08299EC2612B}" type="presParOf" srcId="{2A0E47E1-0F9A-4FEE-B06A-32FB73261DCB}" destId="{C8A4A8A2-ECC4-461A-973B-EB9C256D7F0B}" srcOrd="3" destOrd="0" presId="urn:microsoft.com/office/officeart/2005/8/layout/radial6"/>
    <dgm:cxn modelId="{CD677778-09ED-48DC-9F8E-5077504482E1}" type="presParOf" srcId="{2A0E47E1-0F9A-4FEE-B06A-32FB73261DCB}" destId="{4B8EBF55-4267-45A3-99DB-5111380BFED7}" srcOrd="4" destOrd="0" presId="urn:microsoft.com/office/officeart/2005/8/layout/radial6"/>
    <dgm:cxn modelId="{57FFACC8-93EA-46CC-8163-47EEAED1F509}" type="presParOf" srcId="{2A0E47E1-0F9A-4FEE-B06A-32FB73261DCB}" destId="{58E5C04F-B282-4A0C-8B73-51DC3AE64937}" srcOrd="5" destOrd="0" presId="urn:microsoft.com/office/officeart/2005/8/layout/radial6"/>
    <dgm:cxn modelId="{9F36D26D-8286-41FD-9CAB-C9DF9EB74248}" type="presParOf" srcId="{2A0E47E1-0F9A-4FEE-B06A-32FB73261DCB}" destId="{3D055F7D-7D68-4318-890B-D1ADAA1FD834}" srcOrd="6" destOrd="0" presId="urn:microsoft.com/office/officeart/2005/8/layout/radial6"/>
    <dgm:cxn modelId="{012F0E32-BDF1-407B-9EC2-5F7C583D8BA6}" type="presParOf" srcId="{2A0E47E1-0F9A-4FEE-B06A-32FB73261DCB}" destId="{68E4ED8D-EC85-4977-8D15-99D4D6F61D6A}" srcOrd="7" destOrd="0" presId="urn:microsoft.com/office/officeart/2005/8/layout/radial6"/>
    <dgm:cxn modelId="{7CC344BC-D11A-407C-9FE6-DF70106FFC03}" type="presParOf" srcId="{2A0E47E1-0F9A-4FEE-B06A-32FB73261DCB}" destId="{C8AB0FA2-E53E-444D-B6CD-770EBE3D5D0A}" srcOrd="8" destOrd="0" presId="urn:microsoft.com/office/officeart/2005/8/layout/radial6"/>
    <dgm:cxn modelId="{004119F1-9470-4FBC-8820-FC31C71B0761}" type="presParOf" srcId="{2A0E47E1-0F9A-4FEE-B06A-32FB73261DCB}" destId="{A6154858-C531-4A15-975F-B969C272CAB5}" srcOrd="9" destOrd="0" presId="urn:microsoft.com/office/officeart/2005/8/layout/radial6"/>
    <dgm:cxn modelId="{3E2AF075-5D4F-41EE-8DA7-3958EB9456AB}" type="presParOf" srcId="{2A0E47E1-0F9A-4FEE-B06A-32FB73261DCB}" destId="{8C5CD38B-F3ED-445A-8B09-E04BFC8D55B3}" srcOrd="10" destOrd="0" presId="urn:microsoft.com/office/officeart/2005/8/layout/radial6"/>
    <dgm:cxn modelId="{80B0DDBA-44F6-4005-96FD-52D8747405BA}" type="presParOf" srcId="{2A0E47E1-0F9A-4FEE-B06A-32FB73261DCB}" destId="{E218AB89-D0B8-49A1-A901-300662F11E3F}" srcOrd="11" destOrd="0" presId="urn:microsoft.com/office/officeart/2005/8/layout/radial6"/>
    <dgm:cxn modelId="{40324B86-F325-4263-9EF6-2220A3A6582C}" type="presParOf" srcId="{2A0E47E1-0F9A-4FEE-B06A-32FB73261DCB}" destId="{C122AC43-04FE-47EC-9C44-5984E12F255A}"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2AC43-04FE-47EC-9C44-5984E12F255A}">
      <dsp:nvSpPr>
        <dsp:cNvPr id="0" name=""/>
        <dsp:cNvSpPr/>
      </dsp:nvSpPr>
      <dsp:spPr>
        <a:xfrm>
          <a:off x="2841922" y="595545"/>
          <a:ext cx="3880014" cy="3880014"/>
        </a:xfrm>
        <a:prstGeom prst="blockArc">
          <a:avLst>
            <a:gd name="adj1" fmla="val 10797866"/>
            <a:gd name="adj2" fmla="val 1607885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154858-C531-4A15-975F-B969C272CAB5}">
      <dsp:nvSpPr>
        <dsp:cNvPr id="0" name=""/>
        <dsp:cNvSpPr/>
      </dsp:nvSpPr>
      <dsp:spPr>
        <a:xfrm>
          <a:off x="2841922" y="596721"/>
          <a:ext cx="3880014" cy="3880014"/>
        </a:xfrm>
        <a:prstGeom prst="blockArc">
          <a:avLst>
            <a:gd name="adj1" fmla="val 5400000"/>
            <a:gd name="adj2" fmla="val 108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D055F7D-7D68-4318-890B-D1ADAA1FD834}">
      <dsp:nvSpPr>
        <dsp:cNvPr id="0" name=""/>
        <dsp:cNvSpPr/>
      </dsp:nvSpPr>
      <dsp:spPr>
        <a:xfrm>
          <a:off x="2841922" y="596721"/>
          <a:ext cx="3880014" cy="3880014"/>
        </a:xfrm>
        <a:prstGeom prst="blockArc">
          <a:avLst>
            <a:gd name="adj1" fmla="val 0"/>
            <a:gd name="adj2" fmla="val 5400000"/>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A4A8A2-ECC4-461A-973B-EB9C256D7F0B}">
      <dsp:nvSpPr>
        <dsp:cNvPr id="0" name=""/>
        <dsp:cNvSpPr/>
      </dsp:nvSpPr>
      <dsp:spPr>
        <a:xfrm>
          <a:off x="2841922" y="595545"/>
          <a:ext cx="3880014" cy="3880014"/>
        </a:xfrm>
        <a:prstGeom prst="blockArc">
          <a:avLst>
            <a:gd name="adj1" fmla="val 16078849"/>
            <a:gd name="adj2" fmla="val 2135"/>
            <a:gd name="adj3" fmla="val 464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A886470-E2B1-4792-B0E3-FA136657A2FD}">
      <dsp:nvSpPr>
        <dsp:cNvPr id="0" name=""/>
        <dsp:cNvSpPr/>
      </dsp:nvSpPr>
      <dsp:spPr>
        <a:xfrm>
          <a:off x="3888361" y="1643160"/>
          <a:ext cx="1787137" cy="178713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Estrategias ambientales</a:t>
          </a:r>
        </a:p>
      </dsp:txBody>
      <dsp:txXfrm>
        <a:off x="4150081" y="1904880"/>
        <a:ext cx="1263697" cy="1263697"/>
      </dsp:txXfrm>
    </dsp:sp>
    <dsp:sp modelId="{3672988F-A8C6-46CC-B11F-A22B709BB006}">
      <dsp:nvSpPr>
        <dsp:cNvPr id="0" name=""/>
        <dsp:cNvSpPr/>
      </dsp:nvSpPr>
      <dsp:spPr>
        <a:xfrm>
          <a:off x="3697383" y="-146770"/>
          <a:ext cx="2035558" cy="157705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Planeamiento</a:t>
          </a:r>
        </a:p>
      </dsp:txBody>
      <dsp:txXfrm>
        <a:off x="3995484" y="84184"/>
        <a:ext cx="1439356" cy="1115147"/>
      </dsp:txXfrm>
    </dsp:sp>
    <dsp:sp modelId="{4B8EBF55-4267-45A3-99DB-5111380BFED7}">
      <dsp:nvSpPr>
        <dsp:cNvPr id="0" name=""/>
        <dsp:cNvSpPr/>
      </dsp:nvSpPr>
      <dsp:spPr>
        <a:xfrm>
          <a:off x="5752152" y="1720898"/>
          <a:ext cx="1849497" cy="1631661"/>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Observación </a:t>
          </a:r>
        </a:p>
      </dsp:txBody>
      <dsp:txXfrm>
        <a:off x="6023005" y="1959849"/>
        <a:ext cx="1307791" cy="1153759"/>
      </dsp:txXfrm>
    </dsp:sp>
    <dsp:sp modelId="{68E4ED8D-EC85-4977-8D15-99D4D6F61D6A}">
      <dsp:nvSpPr>
        <dsp:cNvPr id="0" name=""/>
        <dsp:cNvSpPr/>
      </dsp:nvSpPr>
      <dsp:spPr>
        <a:xfrm>
          <a:off x="3777824" y="3671676"/>
          <a:ext cx="2008211" cy="1520047"/>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s-ES" sz="1500" b="1" kern="1200" dirty="0"/>
            <a:t>Reflexión </a:t>
          </a:r>
        </a:p>
      </dsp:txBody>
      <dsp:txXfrm>
        <a:off x="4071920" y="3894282"/>
        <a:ext cx="1420019" cy="1074835"/>
      </dsp:txXfrm>
    </dsp:sp>
    <dsp:sp modelId="{8C5CD38B-F3ED-445A-8B09-E04BFC8D55B3}">
      <dsp:nvSpPr>
        <dsp:cNvPr id="0" name=""/>
        <dsp:cNvSpPr/>
      </dsp:nvSpPr>
      <dsp:spPr>
        <a:xfrm>
          <a:off x="2004799" y="1715456"/>
          <a:ext cx="1764317" cy="164254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s-ES" sz="1600" b="1" kern="1200" dirty="0"/>
            <a:t>Acción</a:t>
          </a:r>
          <a:r>
            <a:rPr lang="es-ES" sz="2400" b="1" kern="1200" dirty="0"/>
            <a:t> </a:t>
          </a:r>
        </a:p>
      </dsp:txBody>
      <dsp:txXfrm>
        <a:off x="2263177" y="1956001"/>
        <a:ext cx="1247561" cy="116145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22F7E0F-E2D7-4BC4-91FF-FB966C849B0D}" type="datetimeFigureOut">
              <a:rPr lang="es-CO" smtClean="0"/>
              <a:t>1/04/2019</a:t>
            </a:fld>
            <a:endParaRPr lang="es-CO"/>
          </a:p>
        </p:txBody>
      </p:sp>
      <p:sp>
        <p:nvSpPr>
          <p:cNvPr id="5" name="Footer Placeholder 4"/>
          <p:cNvSpPr>
            <a:spLocks noGrp="1"/>
          </p:cNvSpPr>
          <p:nvPr>
            <p:ph type="ftr" sz="quarter" idx="11"/>
          </p:nvPr>
        </p:nvSpPr>
        <p:spPr/>
        <p:txBody>
          <a:bodyPr/>
          <a:lstStyle/>
          <a:p>
            <a:endParaRPr lang="es-CO"/>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3431769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22F7E0F-E2D7-4BC4-91FF-FB966C849B0D}" type="datetimeFigureOut">
              <a:rPr lang="es-CO" smtClean="0"/>
              <a:t>1/04/2019</a:t>
            </a:fld>
            <a:endParaRPr lang="es-CO"/>
          </a:p>
        </p:txBody>
      </p:sp>
      <p:sp>
        <p:nvSpPr>
          <p:cNvPr id="5" name="Footer Placeholder 4"/>
          <p:cNvSpPr>
            <a:spLocks noGrp="1"/>
          </p:cNvSpPr>
          <p:nvPr>
            <p:ph type="ftr" sz="quarter" idx="11"/>
          </p:nvPr>
        </p:nvSpPr>
        <p:spPr/>
        <p:txBody>
          <a:bodyPr/>
          <a:lstStyle/>
          <a:p>
            <a:endParaRPr lang="es-C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4067097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22F7E0F-E2D7-4BC4-91FF-FB966C849B0D}" type="datetimeFigureOut">
              <a:rPr lang="es-CO" smtClean="0"/>
              <a:t>1/04/2019</a:t>
            </a:fld>
            <a:endParaRPr lang="es-CO"/>
          </a:p>
        </p:txBody>
      </p:sp>
      <p:sp>
        <p:nvSpPr>
          <p:cNvPr id="5" name="Footer Placeholder 4"/>
          <p:cNvSpPr>
            <a:spLocks noGrp="1"/>
          </p:cNvSpPr>
          <p:nvPr>
            <p:ph type="ftr" sz="quarter" idx="11"/>
          </p:nvPr>
        </p:nvSpPr>
        <p:spPr/>
        <p:txBody>
          <a:bodyPr/>
          <a:lstStyle/>
          <a:p>
            <a:endParaRPr lang="es-CO"/>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4CC9E19-D090-4F59-AC90-599EF8E7A266}" type="slidenum">
              <a:rPr lang="es-CO" smtClean="0"/>
              <a:t>‹Nº›</a:t>
            </a:fld>
            <a:endParaRPr lang="es-CO"/>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8782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22F7E0F-E2D7-4BC4-91FF-FB966C849B0D}" type="datetimeFigureOut">
              <a:rPr lang="es-CO" smtClean="0"/>
              <a:t>1/04/2019</a:t>
            </a:fld>
            <a:endParaRPr lang="es-CO"/>
          </a:p>
        </p:txBody>
      </p:sp>
      <p:sp>
        <p:nvSpPr>
          <p:cNvPr id="6" name="Footer Placeholder 5"/>
          <p:cNvSpPr>
            <a:spLocks noGrp="1"/>
          </p:cNvSpPr>
          <p:nvPr>
            <p:ph type="ftr" sz="quarter" idx="11"/>
          </p:nvPr>
        </p:nvSpPr>
        <p:spPr/>
        <p:txBody>
          <a:bodyPr/>
          <a:lstStyle/>
          <a:p>
            <a:endParaRPr lang="es-C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292731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22F7E0F-E2D7-4BC4-91FF-FB966C849B0D}" type="datetimeFigureOut">
              <a:rPr lang="es-CO" smtClean="0"/>
              <a:t>1/04/2019</a:t>
            </a:fld>
            <a:endParaRPr lang="es-CO"/>
          </a:p>
        </p:txBody>
      </p:sp>
      <p:sp>
        <p:nvSpPr>
          <p:cNvPr id="6" name="Footer Placeholder 5"/>
          <p:cNvSpPr>
            <a:spLocks noGrp="1"/>
          </p:cNvSpPr>
          <p:nvPr>
            <p:ph type="ftr" sz="quarter" idx="11"/>
          </p:nvPr>
        </p:nvSpPr>
        <p:spPr/>
        <p:txBody>
          <a:bodyPr/>
          <a:lstStyle/>
          <a:p>
            <a:endParaRPr lang="es-CO"/>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4CC9E19-D090-4F59-AC90-599EF8E7A266}" type="slidenum">
              <a:rPr lang="es-CO" smtClean="0"/>
              <a:t>‹Nº›</a:t>
            </a:fld>
            <a:endParaRPr lang="es-CO"/>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277339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a:t>Haga clic para modificar los estilos de texto del patrón</a:t>
            </a:r>
          </a:p>
        </p:txBody>
      </p:sp>
      <p:sp>
        <p:nvSpPr>
          <p:cNvPr id="5" name="Date Placeholder 4"/>
          <p:cNvSpPr>
            <a:spLocks noGrp="1"/>
          </p:cNvSpPr>
          <p:nvPr>
            <p:ph type="dt" sz="half" idx="10"/>
          </p:nvPr>
        </p:nvSpPr>
        <p:spPr/>
        <p:txBody>
          <a:bodyPr/>
          <a:lstStyle/>
          <a:p>
            <a:fld id="{422F7E0F-E2D7-4BC4-91FF-FB966C849B0D}" type="datetimeFigureOut">
              <a:rPr lang="es-CO" smtClean="0"/>
              <a:t>1/04/2019</a:t>
            </a:fld>
            <a:endParaRPr lang="es-CO"/>
          </a:p>
        </p:txBody>
      </p:sp>
      <p:sp>
        <p:nvSpPr>
          <p:cNvPr id="6" name="Footer Placeholder 5"/>
          <p:cNvSpPr>
            <a:spLocks noGrp="1"/>
          </p:cNvSpPr>
          <p:nvPr>
            <p:ph type="ftr" sz="quarter" idx="11"/>
          </p:nvPr>
        </p:nvSpPr>
        <p:spPr/>
        <p:txBody>
          <a:bodyPr/>
          <a:lstStyle/>
          <a:p>
            <a:endParaRPr lang="es-C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2688586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2F7E0F-E2D7-4BC4-91FF-FB966C849B0D}" type="datetimeFigureOut">
              <a:rPr lang="es-CO" smtClean="0"/>
              <a:t>1/04/2019</a:t>
            </a:fld>
            <a:endParaRPr lang="es-CO"/>
          </a:p>
        </p:txBody>
      </p:sp>
      <p:sp>
        <p:nvSpPr>
          <p:cNvPr id="5" name="Footer Placeholder 4"/>
          <p:cNvSpPr>
            <a:spLocks noGrp="1"/>
          </p:cNvSpPr>
          <p:nvPr>
            <p:ph type="ftr" sz="quarter" idx="11"/>
          </p:nvPr>
        </p:nvSpPr>
        <p:spPr/>
        <p:txBody>
          <a:bodyPr/>
          <a:lstStyle/>
          <a:p>
            <a:endParaRPr lang="es-C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1824209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2F7E0F-E2D7-4BC4-91FF-FB966C849B0D}" type="datetimeFigureOut">
              <a:rPr lang="es-CO" smtClean="0"/>
              <a:t>1/04/2019</a:t>
            </a:fld>
            <a:endParaRPr lang="es-CO"/>
          </a:p>
        </p:txBody>
      </p:sp>
      <p:sp>
        <p:nvSpPr>
          <p:cNvPr id="5" name="Footer Placeholder 4"/>
          <p:cNvSpPr>
            <a:spLocks noGrp="1"/>
          </p:cNvSpPr>
          <p:nvPr>
            <p:ph type="ftr" sz="quarter" idx="11"/>
          </p:nvPr>
        </p:nvSpPr>
        <p:spPr/>
        <p:txBody>
          <a:bodyPr/>
          <a:lstStyle/>
          <a:p>
            <a:endParaRPr lang="es-C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27518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22F7E0F-E2D7-4BC4-91FF-FB966C849B0D}" type="datetimeFigureOut">
              <a:rPr lang="es-CO" smtClean="0"/>
              <a:t>1/04/2019</a:t>
            </a:fld>
            <a:endParaRPr lang="es-CO"/>
          </a:p>
        </p:txBody>
      </p:sp>
      <p:sp>
        <p:nvSpPr>
          <p:cNvPr id="5" name="Footer Placeholder 4"/>
          <p:cNvSpPr>
            <a:spLocks noGrp="1"/>
          </p:cNvSpPr>
          <p:nvPr>
            <p:ph type="ftr" sz="quarter" idx="11"/>
          </p:nvPr>
        </p:nvSpPr>
        <p:spPr/>
        <p:txBody>
          <a:bodyPr/>
          <a:lstStyle/>
          <a:p>
            <a:endParaRPr lang="es-CO"/>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1497682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22F7E0F-E2D7-4BC4-91FF-FB966C849B0D}" type="datetimeFigureOut">
              <a:rPr lang="es-CO" smtClean="0"/>
              <a:t>1/04/2019</a:t>
            </a:fld>
            <a:endParaRPr lang="es-CO"/>
          </a:p>
        </p:txBody>
      </p:sp>
      <p:sp>
        <p:nvSpPr>
          <p:cNvPr id="5" name="Footer Placeholder 4"/>
          <p:cNvSpPr>
            <a:spLocks noGrp="1"/>
          </p:cNvSpPr>
          <p:nvPr>
            <p:ph type="ftr" sz="quarter" idx="11"/>
          </p:nvPr>
        </p:nvSpPr>
        <p:spPr/>
        <p:txBody>
          <a:bodyPr/>
          <a:lstStyle/>
          <a:p>
            <a:endParaRPr lang="es-CO"/>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15153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22F7E0F-E2D7-4BC4-91FF-FB966C849B0D}" type="datetimeFigureOut">
              <a:rPr lang="es-CO" smtClean="0"/>
              <a:t>1/04/2019</a:t>
            </a:fld>
            <a:endParaRPr lang="es-CO"/>
          </a:p>
        </p:txBody>
      </p:sp>
      <p:sp>
        <p:nvSpPr>
          <p:cNvPr id="6" name="Footer Placeholder 5"/>
          <p:cNvSpPr>
            <a:spLocks noGrp="1"/>
          </p:cNvSpPr>
          <p:nvPr>
            <p:ph type="ftr" sz="quarter" idx="11"/>
          </p:nvPr>
        </p:nvSpPr>
        <p:spPr/>
        <p:txBody>
          <a:bodyPr/>
          <a:lstStyle/>
          <a:p>
            <a:endParaRPr lang="es-CO"/>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1951908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22F7E0F-E2D7-4BC4-91FF-FB966C849B0D}" type="datetimeFigureOut">
              <a:rPr lang="es-CO" smtClean="0"/>
              <a:t>1/04/2019</a:t>
            </a:fld>
            <a:endParaRPr lang="es-CO"/>
          </a:p>
        </p:txBody>
      </p:sp>
      <p:sp>
        <p:nvSpPr>
          <p:cNvPr id="8" name="Footer Placeholder 7"/>
          <p:cNvSpPr>
            <a:spLocks noGrp="1"/>
          </p:cNvSpPr>
          <p:nvPr>
            <p:ph type="ftr" sz="quarter" idx="11"/>
          </p:nvPr>
        </p:nvSpPr>
        <p:spPr/>
        <p:txBody>
          <a:bodyPr/>
          <a:lstStyle/>
          <a:p>
            <a:endParaRPr lang="es-CO"/>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2553004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22F7E0F-E2D7-4BC4-91FF-FB966C849B0D}" type="datetimeFigureOut">
              <a:rPr lang="es-CO" smtClean="0"/>
              <a:t>1/04/2019</a:t>
            </a:fld>
            <a:endParaRPr lang="es-CO"/>
          </a:p>
        </p:txBody>
      </p:sp>
      <p:sp>
        <p:nvSpPr>
          <p:cNvPr id="4" name="Footer Placeholder 3"/>
          <p:cNvSpPr>
            <a:spLocks noGrp="1"/>
          </p:cNvSpPr>
          <p:nvPr>
            <p:ph type="ftr" sz="quarter" idx="11"/>
          </p:nvPr>
        </p:nvSpPr>
        <p:spPr/>
        <p:txBody>
          <a:bodyPr/>
          <a:lstStyle/>
          <a:p>
            <a:endParaRPr lang="es-CO"/>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1119206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2F7E0F-E2D7-4BC4-91FF-FB966C849B0D}" type="datetimeFigureOut">
              <a:rPr lang="es-CO" smtClean="0"/>
              <a:t>1/04/2019</a:t>
            </a:fld>
            <a:endParaRPr lang="es-CO"/>
          </a:p>
        </p:txBody>
      </p:sp>
      <p:sp>
        <p:nvSpPr>
          <p:cNvPr id="3" name="Footer Placeholder 2"/>
          <p:cNvSpPr>
            <a:spLocks noGrp="1"/>
          </p:cNvSpPr>
          <p:nvPr>
            <p:ph type="ftr" sz="quarter" idx="11"/>
          </p:nvPr>
        </p:nvSpPr>
        <p:spPr/>
        <p:txBody>
          <a:bodyPr/>
          <a:lstStyle/>
          <a:p>
            <a:endParaRPr lang="es-CO"/>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3608318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2F7E0F-E2D7-4BC4-91FF-FB966C849B0D}" type="datetimeFigureOut">
              <a:rPr lang="es-CO" smtClean="0"/>
              <a:t>1/04/2019</a:t>
            </a:fld>
            <a:endParaRPr lang="es-CO"/>
          </a:p>
        </p:txBody>
      </p:sp>
      <p:sp>
        <p:nvSpPr>
          <p:cNvPr id="6" name="Footer Placeholder 5"/>
          <p:cNvSpPr>
            <a:spLocks noGrp="1"/>
          </p:cNvSpPr>
          <p:nvPr>
            <p:ph type="ftr" sz="quarter" idx="11"/>
          </p:nvPr>
        </p:nvSpPr>
        <p:spPr/>
        <p:txBody>
          <a:bodyPr/>
          <a:lstStyle/>
          <a:p>
            <a:endParaRPr lang="es-CO"/>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1678088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2F7E0F-E2D7-4BC4-91FF-FB966C849B0D}" type="datetimeFigureOut">
              <a:rPr lang="es-CO" smtClean="0"/>
              <a:t>1/04/2019</a:t>
            </a:fld>
            <a:endParaRPr lang="es-CO"/>
          </a:p>
        </p:txBody>
      </p:sp>
      <p:sp>
        <p:nvSpPr>
          <p:cNvPr id="6" name="Footer Placeholder 5"/>
          <p:cNvSpPr>
            <a:spLocks noGrp="1"/>
          </p:cNvSpPr>
          <p:nvPr>
            <p:ph type="ftr" sz="quarter" idx="11"/>
          </p:nvPr>
        </p:nvSpPr>
        <p:spPr/>
        <p:txBody>
          <a:bodyPr/>
          <a:lstStyle/>
          <a:p>
            <a:endParaRPr lang="es-CO"/>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4CC9E19-D090-4F59-AC90-599EF8E7A266}" type="slidenum">
              <a:rPr lang="es-CO" smtClean="0"/>
              <a:t>‹Nº›</a:t>
            </a:fld>
            <a:endParaRPr lang="es-CO"/>
          </a:p>
        </p:txBody>
      </p:sp>
    </p:spTree>
    <p:extLst>
      <p:ext uri="{BB962C8B-B14F-4D97-AF65-F5344CB8AC3E}">
        <p14:creationId xmlns:p14="http://schemas.microsoft.com/office/powerpoint/2010/main" val="590545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22F7E0F-E2D7-4BC4-91FF-FB966C849B0D}" type="datetimeFigureOut">
              <a:rPr lang="es-CO" smtClean="0"/>
              <a:t>1/04/2019</a:t>
            </a:fld>
            <a:endParaRPr lang="es-CO"/>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O"/>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4CC9E19-D090-4F59-AC90-599EF8E7A266}" type="slidenum">
              <a:rPr lang="es-CO" smtClean="0"/>
              <a:t>‹Nº›</a:t>
            </a:fld>
            <a:endParaRPr lang="es-CO"/>
          </a:p>
        </p:txBody>
      </p:sp>
    </p:spTree>
    <p:extLst>
      <p:ext uri="{BB962C8B-B14F-4D97-AF65-F5344CB8AC3E}">
        <p14:creationId xmlns:p14="http://schemas.microsoft.com/office/powerpoint/2010/main" val="3970894964"/>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hyperlink" Target="https://www.youtube.com/watch?v=uysbgy7d-PA&amp;list=PLg3o8Sxb8FcHrPrtMSM9Yk-PKjhMMuqGc"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r="11306" b="30256"/>
          <a:stretch/>
        </p:blipFill>
        <p:spPr>
          <a:xfrm>
            <a:off x="9441463" y="237646"/>
            <a:ext cx="2552136" cy="2181035"/>
          </a:xfrm>
          <a:prstGeom prst="rect">
            <a:avLst/>
          </a:prstGeom>
          <a:ln w="25400" cap="sq">
            <a:noFill/>
            <a:prstDash val="solid"/>
            <a:miter lim="800000"/>
          </a:ln>
          <a:effectLst>
            <a:glow rad="228600">
              <a:schemeClr val="accent1">
                <a:satMod val="175000"/>
                <a:alpha val="40000"/>
              </a:schemeClr>
            </a:glow>
            <a:outerShdw blurRad="50800" dist="38100" dir="2700000" algn="tl" rotWithShape="0">
              <a:srgbClr val="000000">
                <a:alpha val="43000"/>
              </a:srgbClr>
            </a:outerShdw>
          </a:effectLst>
        </p:spPr>
      </p:pic>
      <p:sp>
        <p:nvSpPr>
          <p:cNvPr id="2" name="Título 1"/>
          <p:cNvSpPr>
            <a:spLocks noGrp="1"/>
          </p:cNvSpPr>
          <p:nvPr>
            <p:ph type="ctrTitle"/>
          </p:nvPr>
        </p:nvSpPr>
        <p:spPr>
          <a:xfrm>
            <a:off x="647272" y="604152"/>
            <a:ext cx="10249414" cy="4103528"/>
          </a:xfrm>
        </p:spPr>
        <p:txBody>
          <a:bodyPr>
            <a:normAutofit/>
          </a:bodyPr>
          <a:lstStyle/>
          <a:p>
            <a:pPr algn="ctr"/>
            <a:r>
              <a:rPr lang="es-CO" dirty="0"/>
              <a:t>“CAPITAN AMBIENTE </a:t>
            </a:r>
            <a:br>
              <a:rPr lang="es-CO" dirty="0"/>
            </a:br>
            <a:r>
              <a:rPr lang="es-CO" dirty="0"/>
              <a:t>Y LA HUERTA DE MI ABUELO”</a:t>
            </a:r>
            <a:br>
              <a:rPr lang="es-CO" dirty="0"/>
            </a:br>
            <a:r>
              <a:rPr lang="es-CO" sz="4000" dirty="0"/>
              <a:t>estrategias de educación  ambiental en la escuela</a:t>
            </a:r>
          </a:p>
        </p:txBody>
      </p:sp>
      <p:sp>
        <p:nvSpPr>
          <p:cNvPr id="3" name="Subtítulo 2"/>
          <p:cNvSpPr>
            <a:spLocks noGrp="1"/>
          </p:cNvSpPr>
          <p:nvPr>
            <p:ph type="subTitle" idx="1"/>
          </p:nvPr>
        </p:nvSpPr>
        <p:spPr>
          <a:xfrm>
            <a:off x="1984228" y="5484392"/>
            <a:ext cx="10545103" cy="1301262"/>
          </a:xfrm>
        </p:spPr>
        <p:txBody>
          <a:bodyPr>
            <a:normAutofit/>
          </a:bodyPr>
          <a:lstStyle/>
          <a:p>
            <a:r>
              <a:rPr lang="es-CO" b="1" dirty="0"/>
              <a:t>Por. Jenny Duarte y Oscar García - Docentes Secretaria de Educación Distrital</a:t>
            </a:r>
          </a:p>
          <a:p>
            <a:r>
              <a:rPr lang="es-CO" b="1" dirty="0"/>
              <a:t>Esmeralda Aguirre, Laura Martínez, David Calderón-Estudiantes IED La Concepción </a:t>
            </a:r>
          </a:p>
        </p:txBody>
      </p:sp>
      <p:pic>
        <p:nvPicPr>
          <p:cNvPr id="5" name="Picture 6">
            <a:extLst>
              <a:ext uri="{FF2B5EF4-FFF2-40B4-BE49-F238E27FC236}">
                <a16:creationId xmlns:a16="http://schemas.microsoft.com/office/drawing/2014/main" id="{7DEDE538-B116-4711-A8D7-4618C0B863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055" y="154369"/>
            <a:ext cx="2006155" cy="2347588"/>
          </a:xfrm>
          <a:prstGeom prst="rect">
            <a:avLst/>
          </a:prstGeom>
          <a:noFill/>
          <a:ln>
            <a:noFill/>
          </a:ln>
          <a:effectLst>
            <a:glow rad="127000">
              <a:schemeClr val="accent1">
                <a:lumMod val="60000"/>
                <a:lumOff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7">
            <a:extLst>
              <a:ext uri="{FF2B5EF4-FFF2-40B4-BE49-F238E27FC236}">
                <a16:creationId xmlns:a16="http://schemas.microsoft.com/office/drawing/2014/main" id="{2C4FC9DD-539D-48F7-9B04-D563EF7AF7FD}"/>
              </a:ext>
            </a:extLst>
          </p:cNvPr>
          <p:cNvPicPr>
            <a:picLocks noChangeAspect="1"/>
          </p:cNvPicPr>
          <p:nvPr/>
        </p:nvPicPr>
        <p:blipFill>
          <a:blip r:embed="rId4"/>
          <a:stretch>
            <a:fillRect/>
          </a:stretch>
        </p:blipFill>
        <p:spPr>
          <a:xfrm>
            <a:off x="530758" y="5074186"/>
            <a:ext cx="2376488" cy="1562114"/>
          </a:xfrm>
          <a:prstGeom prst="rect">
            <a:avLst/>
          </a:prstGeom>
        </p:spPr>
      </p:pic>
    </p:spTree>
    <p:extLst>
      <p:ext uri="{BB962C8B-B14F-4D97-AF65-F5344CB8AC3E}">
        <p14:creationId xmlns:p14="http://schemas.microsoft.com/office/powerpoint/2010/main" val="2192641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3" name="Text Box 45"/>
          <p:cNvSpPr txBox="1">
            <a:spLocks noChangeArrowheads="1"/>
          </p:cNvSpPr>
          <p:nvPr/>
        </p:nvSpPr>
        <p:spPr bwMode="auto">
          <a:xfrm>
            <a:off x="822394" y="3132328"/>
            <a:ext cx="2453890" cy="446480"/>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CO" sz="1600" b="1" dirty="0">
                <a:solidFill>
                  <a:schemeClr val="bg1"/>
                </a:solidFill>
                <a:latin typeface="Papyrus" pitchFamily="66" charset="0"/>
                <a:ea typeface="Calibri" pitchFamily="34" charset="0"/>
                <a:cs typeface="Times New Roman" pitchFamily="18" charset="0"/>
              </a:rPr>
              <a:t>FASES </a:t>
            </a:r>
            <a:endParaRPr lang="es-CO" sz="1600" b="1" dirty="0">
              <a:solidFill>
                <a:schemeClr val="bg1"/>
              </a:solidFill>
              <a:latin typeface="Papyrus" pitchFamily="66" charset="0"/>
              <a:cs typeface="Arial" pitchFamily="34" charset="0"/>
            </a:endParaRPr>
          </a:p>
        </p:txBody>
      </p:sp>
      <p:sp>
        <p:nvSpPr>
          <p:cNvPr id="2092" name="Text Box 44"/>
          <p:cNvSpPr txBox="1">
            <a:spLocks noChangeArrowheads="1"/>
          </p:cNvSpPr>
          <p:nvPr/>
        </p:nvSpPr>
        <p:spPr bwMode="auto">
          <a:xfrm>
            <a:off x="3865154" y="3033470"/>
            <a:ext cx="2500330" cy="642942"/>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CO" sz="1400" b="1" dirty="0">
                <a:solidFill>
                  <a:schemeClr val="bg1"/>
                </a:solidFill>
                <a:latin typeface="Papyrus" pitchFamily="66" charset="0"/>
                <a:ea typeface="Calibri" pitchFamily="34" charset="0"/>
                <a:cs typeface="Times New Roman" pitchFamily="18" charset="0"/>
              </a:rPr>
              <a:t> </a:t>
            </a:r>
          </a:p>
          <a:p>
            <a:pPr algn="ctr" fontAlgn="base">
              <a:spcBef>
                <a:spcPct val="0"/>
              </a:spcBef>
              <a:spcAft>
                <a:spcPct val="0"/>
              </a:spcAft>
            </a:pPr>
            <a:r>
              <a:rPr lang="es-CO" sz="1400" b="1" dirty="0">
                <a:solidFill>
                  <a:schemeClr val="bg1"/>
                </a:solidFill>
                <a:latin typeface="Papyrus" pitchFamily="66" charset="0"/>
                <a:ea typeface="Calibri" pitchFamily="34" charset="0"/>
                <a:cs typeface="Times New Roman" pitchFamily="18" charset="0"/>
              </a:rPr>
              <a:t>IMPLEMENTACION </a:t>
            </a:r>
            <a:endParaRPr lang="es-CO" sz="1400" b="1" dirty="0">
              <a:solidFill>
                <a:schemeClr val="bg1"/>
              </a:solidFill>
              <a:latin typeface="Papyrus" pitchFamily="66" charset="0"/>
              <a:cs typeface="Arial" pitchFamily="34" charset="0"/>
            </a:endParaRPr>
          </a:p>
        </p:txBody>
      </p:sp>
      <p:sp>
        <p:nvSpPr>
          <p:cNvPr id="2091" name="Text Box 43"/>
          <p:cNvSpPr txBox="1">
            <a:spLocks noChangeArrowheads="1"/>
          </p:cNvSpPr>
          <p:nvPr/>
        </p:nvSpPr>
        <p:spPr bwMode="auto">
          <a:xfrm>
            <a:off x="3829435" y="5716960"/>
            <a:ext cx="2571768" cy="436563"/>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CO" sz="1400" b="1" dirty="0">
                <a:solidFill>
                  <a:schemeClr val="bg1"/>
                </a:solidFill>
                <a:latin typeface="Papyrus" pitchFamily="66" charset="0"/>
                <a:ea typeface="Calibri" pitchFamily="34" charset="0"/>
                <a:cs typeface="Times New Roman" pitchFamily="18" charset="0"/>
              </a:rPr>
              <a:t>SISTEMATIZACION</a:t>
            </a:r>
            <a:endParaRPr lang="es-CO" sz="1400" b="1" dirty="0">
              <a:solidFill>
                <a:schemeClr val="bg1"/>
              </a:solidFill>
              <a:latin typeface="Papyrus" pitchFamily="66" charset="0"/>
              <a:cs typeface="Arial" pitchFamily="34" charset="0"/>
            </a:endParaRPr>
          </a:p>
        </p:txBody>
      </p:sp>
      <p:sp>
        <p:nvSpPr>
          <p:cNvPr id="2081" name="Text Box 33"/>
          <p:cNvSpPr txBox="1">
            <a:spLocks noChangeArrowheads="1"/>
          </p:cNvSpPr>
          <p:nvPr/>
        </p:nvSpPr>
        <p:spPr bwMode="auto">
          <a:xfrm>
            <a:off x="7739074" y="2681848"/>
            <a:ext cx="3697960" cy="1346186"/>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CO" dirty="0">
                <a:solidFill>
                  <a:schemeClr val="bg1"/>
                </a:solidFill>
                <a:latin typeface="Papyrus" pitchFamily="66" charset="0"/>
                <a:ea typeface="Calibri" pitchFamily="34" charset="0"/>
                <a:cs typeface="Times New Roman" pitchFamily="18" charset="0"/>
              </a:rPr>
              <a:t> Fundamentación teórica  con abuelos </a:t>
            </a:r>
          </a:p>
          <a:p>
            <a:pPr algn="ctr" fontAlgn="base">
              <a:spcBef>
                <a:spcPct val="0"/>
              </a:spcBef>
              <a:spcAft>
                <a:spcPct val="0"/>
              </a:spcAft>
            </a:pPr>
            <a:r>
              <a:rPr lang="es-CO" dirty="0">
                <a:solidFill>
                  <a:schemeClr val="bg1"/>
                </a:solidFill>
                <a:latin typeface="Papyrus" pitchFamily="66" charset="0"/>
                <a:ea typeface="Calibri" pitchFamily="34" charset="0"/>
                <a:cs typeface="Times New Roman" pitchFamily="18" charset="0"/>
              </a:rPr>
              <a:t>Procesos de siembra dirigida </a:t>
            </a:r>
          </a:p>
          <a:p>
            <a:pPr algn="ctr" fontAlgn="base">
              <a:spcBef>
                <a:spcPct val="0"/>
              </a:spcBef>
              <a:spcAft>
                <a:spcPct val="0"/>
              </a:spcAft>
            </a:pPr>
            <a:r>
              <a:rPr lang="es-CO" dirty="0">
                <a:solidFill>
                  <a:schemeClr val="bg1"/>
                </a:solidFill>
                <a:latin typeface="Papyrus" pitchFamily="66" charset="0"/>
                <a:ea typeface="Calibri" pitchFamily="34" charset="0"/>
                <a:cs typeface="Times New Roman" pitchFamily="18" charset="0"/>
              </a:rPr>
              <a:t>Cuidado de planta en casa con familias</a:t>
            </a:r>
          </a:p>
          <a:p>
            <a:pPr algn="ctr" fontAlgn="base">
              <a:spcBef>
                <a:spcPct val="0"/>
              </a:spcBef>
              <a:spcAft>
                <a:spcPct val="0"/>
              </a:spcAft>
            </a:pPr>
            <a:endParaRPr lang="es-CO" dirty="0">
              <a:solidFill>
                <a:schemeClr val="bg1"/>
              </a:solidFill>
              <a:latin typeface="Papyrus" pitchFamily="66" charset="0"/>
              <a:cs typeface="Arial" pitchFamily="34" charset="0"/>
            </a:endParaRPr>
          </a:p>
        </p:txBody>
      </p:sp>
      <p:sp>
        <p:nvSpPr>
          <p:cNvPr id="2080" name="Text Box 32"/>
          <p:cNvSpPr txBox="1">
            <a:spLocks noChangeArrowheads="1"/>
          </p:cNvSpPr>
          <p:nvPr/>
        </p:nvSpPr>
        <p:spPr bwMode="auto">
          <a:xfrm>
            <a:off x="7739074" y="5236582"/>
            <a:ext cx="3697960" cy="1346185"/>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lang="es-CO" dirty="0">
                <a:solidFill>
                  <a:schemeClr val="bg1"/>
                </a:solidFill>
                <a:latin typeface="Papyrus" pitchFamily="66" charset="0"/>
                <a:cs typeface="Times New Roman" pitchFamily="18" charset="0"/>
              </a:rPr>
              <a:t>Socializaciones</a:t>
            </a:r>
          </a:p>
          <a:p>
            <a:pPr algn="ctr" fontAlgn="base">
              <a:spcBef>
                <a:spcPct val="0"/>
              </a:spcBef>
              <a:spcAft>
                <a:spcPct val="0"/>
              </a:spcAft>
            </a:pPr>
            <a:r>
              <a:rPr lang="es-CO" dirty="0">
                <a:solidFill>
                  <a:schemeClr val="bg1"/>
                </a:solidFill>
                <a:latin typeface="Papyrus" pitchFamily="66" charset="0"/>
                <a:cs typeface="Times New Roman" pitchFamily="18" charset="0"/>
              </a:rPr>
              <a:t>Escritos narrativos </a:t>
            </a:r>
          </a:p>
          <a:p>
            <a:pPr algn="ctr" fontAlgn="base">
              <a:spcBef>
                <a:spcPct val="0"/>
              </a:spcBef>
              <a:spcAft>
                <a:spcPct val="0"/>
              </a:spcAft>
            </a:pPr>
            <a:r>
              <a:rPr lang="es-CO" dirty="0">
                <a:solidFill>
                  <a:schemeClr val="bg1"/>
                </a:solidFill>
                <a:latin typeface="Papyrus" pitchFamily="66" charset="0"/>
                <a:cs typeface="Times New Roman" pitchFamily="18" charset="0"/>
              </a:rPr>
              <a:t>Construcción de informes</a:t>
            </a:r>
          </a:p>
          <a:p>
            <a:pPr algn="ctr" fontAlgn="base">
              <a:spcBef>
                <a:spcPct val="0"/>
              </a:spcBef>
              <a:spcAft>
                <a:spcPct val="0"/>
              </a:spcAft>
            </a:pPr>
            <a:r>
              <a:rPr lang="es-CO" dirty="0">
                <a:solidFill>
                  <a:schemeClr val="bg1"/>
                </a:solidFill>
                <a:latin typeface="Papyrus" pitchFamily="66" charset="0"/>
                <a:cs typeface="Times New Roman" pitchFamily="18" charset="0"/>
              </a:rPr>
              <a:t>Trabajo interdisciplinar </a:t>
            </a:r>
            <a:endParaRPr lang="es-CO" dirty="0">
              <a:solidFill>
                <a:schemeClr val="bg1"/>
              </a:solidFill>
              <a:latin typeface="Papyrus" pitchFamily="66" charset="0"/>
              <a:cs typeface="Arial" pitchFamily="34" charset="0"/>
            </a:endParaRPr>
          </a:p>
        </p:txBody>
      </p:sp>
      <p:sp>
        <p:nvSpPr>
          <p:cNvPr id="2094" name="Rectangle 46"/>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s-CO" dirty="0">
              <a:latin typeface="Arial" pitchFamily="34" charset="0"/>
              <a:cs typeface="Arial" pitchFamily="34" charset="0"/>
            </a:endParaRPr>
          </a:p>
        </p:txBody>
      </p:sp>
      <p:sp>
        <p:nvSpPr>
          <p:cNvPr id="2103" name="Text Box 55"/>
          <p:cNvSpPr txBox="1">
            <a:spLocks noChangeArrowheads="1"/>
          </p:cNvSpPr>
          <p:nvPr/>
        </p:nvSpPr>
        <p:spPr bwMode="auto">
          <a:xfrm>
            <a:off x="3865154" y="737588"/>
            <a:ext cx="2286016" cy="421664"/>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s-CO" sz="1400" b="1" dirty="0">
                <a:solidFill>
                  <a:schemeClr val="bg1"/>
                </a:solidFill>
                <a:latin typeface="Papyrus" pitchFamily="66" charset="0"/>
                <a:cs typeface="Arial" pitchFamily="34" charset="0"/>
              </a:rPr>
              <a:t> PREPARATORIA </a:t>
            </a:r>
          </a:p>
        </p:txBody>
      </p:sp>
      <p:sp>
        <p:nvSpPr>
          <p:cNvPr id="2104" name="Text Box 56"/>
          <p:cNvSpPr txBox="1">
            <a:spLocks noChangeArrowheads="1"/>
          </p:cNvSpPr>
          <p:nvPr/>
        </p:nvSpPr>
        <p:spPr bwMode="auto">
          <a:xfrm>
            <a:off x="7739074" y="495805"/>
            <a:ext cx="3697960" cy="1665009"/>
          </a:xfrm>
          <a:prstGeom prst="rect">
            <a:avLst/>
          </a:prstGeom>
          <a:solidFill>
            <a:schemeClr val="accent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s-CO" dirty="0">
                <a:solidFill>
                  <a:schemeClr val="bg1"/>
                </a:solidFill>
                <a:latin typeface="Papyrus" pitchFamily="66" charset="0"/>
                <a:cs typeface="Arial" pitchFamily="34" charset="0"/>
              </a:rPr>
              <a:t>Construcción de la Huerta </a:t>
            </a:r>
          </a:p>
          <a:p>
            <a:pPr algn="ctr" fontAlgn="base">
              <a:spcBef>
                <a:spcPct val="0"/>
              </a:spcBef>
              <a:spcAft>
                <a:spcPts val="1000"/>
              </a:spcAft>
            </a:pPr>
            <a:r>
              <a:rPr lang="es-CO" dirty="0">
                <a:solidFill>
                  <a:schemeClr val="bg1"/>
                </a:solidFill>
                <a:latin typeface="Papyrus" pitchFamily="66" charset="0"/>
                <a:cs typeface="Arial" pitchFamily="34" charset="0"/>
              </a:rPr>
              <a:t>Indagación de temáticas a abordar y características de familias</a:t>
            </a:r>
          </a:p>
          <a:p>
            <a:pPr algn="ctr" fontAlgn="base">
              <a:spcBef>
                <a:spcPct val="0"/>
              </a:spcBef>
              <a:spcAft>
                <a:spcPts val="1000"/>
              </a:spcAft>
            </a:pPr>
            <a:r>
              <a:rPr lang="es-CO" dirty="0">
                <a:solidFill>
                  <a:schemeClr val="bg1"/>
                </a:solidFill>
                <a:latin typeface="Papyrus" pitchFamily="66" charset="0"/>
                <a:cs typeface="Arial" pitchFamily="34" charset="0"/>
              </a:rPr>
              <a:t>Reflexión  conocimiento cotidiano y escolar</a:t>
            </a:r>
          </a:p>
        </p:txBody>
      </p:sp>
      <p:cxnSp>
        <p:nvCxnSpPr>
          <p:cNvPr id="46" name="45 Conector recto de flecha"/>
          <p:cNvCxnSpPr>
            <a:cxnSpLocks/>
            <a:stCxn id="2093" idx="3"/>
            <a:endCxn id="2103" idx="1"/>
          </p:cNvCxnSpPr>
          <p:nvPr/>
        </p:nvCxnSpPr>
        <p:spPr>
          <a:xfrm flipV="1">
            <a:off x="3276284" y="948420"/>
            <a:ext cx="588870" cy="2407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a:cxnSpLocks/>
            <a:stCxn id="2093" idx="3"/>
            <a:endCxn id="2092" idx="1"/>
          </p:cNvCxnSpPr>
          <p:nvPr/>
        </p:nvCxnSpPr>
        <p:spPr>
          <a:xfrm flipV="1">
            <a:off x="3276284" y="3354941"/>
            <a:ext cx="588870" cy="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49 Conector recto de flecha"/>
          <p:cNvCxnSpPr>
            <a:cxnSpLocks/>
            <a:stCxn id="2093" idx="3"/>
            <a:endCxn id="2091" idx="1"/>
          </p:cNvCxnSpPr>
          <p:nvPr/>
        </p:nvCxnSpPr>
        <p:spPr>
          <a:xfrm>
            <a:off x="3276284" y="3355568"/>
            <a:ext cx="553151" cy="25796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53 Conector recto de flecha"/>
          <p:cNvCxnSpPr>
            <a:cxnSpLocks/>
            <a:stCxn id="2103" idx="3"/>
            <a:endCxn id="2104" idx="1"/>
          </p:cNvCxnSpPr>
          <p:nvPr/>
        </p:nvCxnSpPr>
        <p:spPr>
          <a:xfrm>
            <a:off x="6151170" y="948420"/>
            <a:ext cx="1587904" cy="3798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a:cxnSpLocks/>
            <a:stCxn id="2092" idx="3"/>
            <a:endCxn id="2081" idx="1"/>
          </p:cNvCxnSpPr>
          <p:nvPr/>
        </p:nvCxnSpPr>
        <p:spPr>
          <a:xfrm>
            <a:off x="6365484" y="3354941"/>
            <a:ext cx="137359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59 Conector recto de flecha"/>
          <p:cNvCxnSpPr>
            <a:cxnSpLocks/>
            <a:stCxn id="2091" idx="3"/>
            <a:endCxn id="2080" idx="1"/>
          </p:cNvCxnSpPr>
          <p:nvPr/>
        </p:nvCxnSpPr>
        <p:spPr>
          <a:xfrm flipV="1">
            <a:off x="6401203" y="5909675"/>
            <a:ext cx="1337871" cy="255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Imagen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234" y="3924545"/>
            <a:ext cx="1213157" cy="1712598"/>
          </a:xfrm>
          <a:prstGeom prst="rect">
            <a:avLst/>
          </a:prstGeom>
          <a:effectLst>
            <a:glow rad="139700">
              <a:schemeClr val="accent1">
                <a:satMod val="175000"/>
                <a:alpha val="40000"/>
              </a:schemeClr>
            </a:glow>
          </a:effectLst>
        </p:spPr>
      </p:pic>
      <p:pic>
        <p:nvPicPr>
          <p:cNvPr id="32" name="Imagen 31"/>
          <p:cNvPicPr>
            <a:picLocks noChangeAspect="1"/>
          </p:cNvPicPr>
          <p:nvPr/>
        </p:nvPicPr>
        <p:blipFill rotWithShape="1">
          <a:blip r:embed="rId3" cstate="print">
            <a:extLst>
              <a:ext uri="{28A0092B-C50C-407E-A947-70E740481C1C}">
                <a14:useLocalDpi xmlns:a14="http://schemas.microsoft.com/office/drawing/2010/main" val="0"/>
              </a:ext>
            </a:extLst>
          </a:blip>
          <a:srcRect l="13384" t="7635" b="3247"/>
          <a:stretch/>
        </p:blipFill>
        <p:spPr>
          <a:xfrm>
            <a:off x="5365694" y="4081048"/>
            <a:ext cx="1988322" cy="1486950"/>
          </a:xfrm>
          <a:prstGeom prst="rect">
            <a:avLst/>
          </a:prstGeom>
          <a:effectLst>
            <a:glow rad="139700">
              <a:schemeClr val="accent1">
                <a:satMod val="175000"/>
                <a:alpha val="40000"/>
              </a:schemeClr>
            </a:glow>
          </a:effectLst>
        </p:spPr>
      </p:pic>
      <p:pic>
        <p:nvPicPr>
          <p:cNvPr id="34" name="Imagen 33"/>
          <p:cNvPicPr>
            <a:picLocks noChangeAspect="1"/>
          </p:cNvPicPr>
          <p:nvPr/>
        </p:nvPicPr>
        <p:blipFill rotWithShape="1">
          <a:blip r:embed="rId4" cstate="print">
            <a:extLst>
              <a:ext uri="{28A0092B-C50C-407E-A947-70E740481C1C}">
                <a14:useLocalDpi xmlns:a14="http://schemas.microsoft.com/office/drawing/2010/main" val="0"/>
              </a:ext>
            </a:extLst>
          </a:blip>
          <a:srcRect l="2999" t="9361" r="14986" b="11976"/>
          <a:stretch/>
        </p:blipFill>
        <p:spPr>
          <a:xfrm>
            <a:off x="3829435" y="1413846"/>
            <a:ext cx="1755439" cy="1484508"/>
          </a:xfrm>
          <a:prstGeom prst="rect">
            <a:avLst/>
          </a:prstGeom>
          <a:effectLst>
            <a:glow rad="139700">
              <a:schemeClr val="accent1">
                <a:satMod val="175000"/>
                <a:alpha val="40000"/>
              </a:schemeClr>
            </a:glow>
          </a:effectLst>
        </p:spPr>
      </p:pic>
      <p:pic>
        <p:nvPicPr>
          <p:cNvPr id="51" name="Imagen 50"/>
          <p:cNvPicPr>
            <a:picLocks noChangeAspect="1"/>
          </p:cNvPicPr>
          <p:nvPr/>
        </p:nvPicPr>
        <p:blipFill rotWithShape="1">
          <a:blip r:embed="rId5" cstate="print">
            <a:extLst>
              <a:ext uri="{28A0092B-C50C-407E-A947-70E740481C1C}">
                <a14:useLocalDpi xmlns:a14="http://schemas.microsoft.com/office/drawing/2010/main" val="0"/>
              </a:ext>
            </a:extLst>
          </a:blip>
          <a:srcRect t="12778"/>
          <a:stretch/>
        </p:blipFill>
        <p:spPr>
          <a:xfrm>
            <a:off x="5865503" y="1413846"/>
            <a:ext cx="1592942" cy="1484508"/>
          </a:xfrm>
          <a:prstGeom prst="rect">
            <a:avLst/>
          </a:prstGeom>
          <a:ln w="12700">
            <a:noFill/>
          </a:ln>
          <a:effectLst>
            <a:glow rad="139700">
              <a:schemeClr val="accent1">
                <a:satMod val="175000"/>
                <a:alpha val="40000"/>
              </a:schemeClr>
            </a:glow>
            <a:outerShdw blurRad="50800" dist="50800" dir="5400000" algn="ctr" rotWithShape="0">
              <a:schemeClr val="accent1"/>
            </a:outerShdw>
          </a:effectLst>
        </p:spPr>
      </p:pic>
      <p:pic>
        <p:nvPicPr>
          <p:cNvPr id="35" name="Imagen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6502" y="3941448"/>
            <a:ext cx="1971505" cy="1601678"/>
          </a:xfrm>
          <a:prstGeom prst="rect">
            <a:avLst/>
          </a:prstGeom>
          <a:effectLst>
            <a:glow rad="139700">
              <a:schemeClr val="accent1">
                <a:satMod val="175000"/>
                <a:alpha val="40000"/>
              </a:schemeClr>
            </a:glow>
          </a:effectLst>
        </p:spPr>
      </p:pic>
      <p:pic>
        <p:nvPicPr>
          <p:cNvPr id="11" name="Imagen 10"/>
          <p:cNvPicPr>
            <a:picLocks noChangeAspect="1"/>
          </p:cNvPicPr>
          <p:nvPr/>
        </p:nvPicPr>
        <p:blipFill rotWithShape="1">
          <a:blip r:embed="rId7" cstate="print">
            <a:extLst>
              <a:ext uri="{28A0092B-C50C-407E-A947-70E740481C1C}">
                <a14:useLocalDpi xmlns:a14="http://schemas.microsoft.com/office/drawing/2010/main" val="0"/>
              </a:ext>
            </a:extLst>
          </a:blip>
          <a:srcRect l="9548" t="14607"/>
          <a:stretch/>
        </p:blipFill>
        <p:spPr>
          <a:xfrm>
            <a:off x="990268" y="1413846"/>
            <a:ext cx="2408797" cy="1392982"/>
          </a:xfrm>
          <a:prstGeom prst="rect">
            <a:avLst/>
          </a:prstGeom>
          <a:ln>
            <a:noFill/>
          </a:ln>
          <a:effectLst>
            <a:glow rad="139700">
              <a:schemeClr val="accent1">
                <a:satMod val="175000"/>
                <a:alpha val="40000"/>
              </a:schemeClr>
            </a:glow>
            <a:outerShdw blurRad="190500" algn="tl" rotWithShape="0">
              <a:schemeClr val="accent1">
                <a:alpha val="70000"/>
              </a:schemeClr>
            </a:outerShdw>
          </a:effectLst>
        </p:spPr>
      </p:pic>
    </p:spTree>
    <p:extLst>
      <p:ext uri="{BB962C8B-B14F-4D97-AF65-F5344CB8AC3E}">
        <p14:creationId xmlns:p14="http://schemas.microsoft.com/office/powerpoint/2010/main" val="3691422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306817"/>
            <a:ext cx="9601196" cy="1303867"/>
          </a:xfrm>
        </p:spPr>
        <p:txBody>
          <a:bodyPr/>
          <a:lstStyle/>
          <a:p>
            <a:pPr algn="ctr"/>
            <a:r>
              <a:rPr lang="es-CO" b="1" dirty="0"/>
              <a:t>¿Qué obtuvimos? </a:t>
            </a:r>
          </a:p>
        </p:txBody>
      </p:sp>
      <p:sp>
        <p:nvSpPr>
          <p:cNvPr id="3" name="Marcador de contenido 2"/>
          <p:cNvSpPr>
            <a:spLocks noGrp="1"/>
          </p:cNvSpPr>
          <p:nvPr>
            <p:ph idx="1"/>
          </p:nvPr>
        </p:nvSpPr>
        <p:spPr>
          <a:xfrm>
            <a:off x="1934816" y="1023088"/>
            <a:ext cx="9939994" cy="3390918"/>
          </a:xfrm>
        </p:spPr>
        <p:txBody>
          <a:bodyPr>
            <a:normAutofit/>
          </a:bodyPr>
          <a:lstStyle/>
          <a:p>
            <a:pPr algn="just">
              <a:buFont typeface="Wingdings" panose="05000000000000000000" pitchFamily="2" charset="2"/>
              <a:buChar char="Ø"/>
            </a:pPr>
            <a:r>
              <a:rPr lang="es-CO" sz="2400" dirty="0">
                <a:latin typeface="+mj-lt"/>
                <a:ea typeface="Calibri" panose="020F0502020204030204" pitchFamily="34" charset="0"/>
              </a:rPr>
              <a:t>Características de las familias de los estudiantes</a:t>
            </a:r>
          </a:p>
          <a:p>
            <a:pPr algn="just">
              <a:buFont typeface="Wingdings" panose="05000000000000000000" pitchFamily="2" charset="2"/>
              <a:buChar char="Ø"/>
            </a:pPr>
            <a:r>
              <a:rPr lang="es-CO" sz="2400" dirty="0"/>
              <a:t>Desarrollo de aprendizajes cognitivos y experienciales </a:t>
            </a:r>
          </a:p>
          <a:p>
            <a:pPr algn="just">
              <a:buFont typeface="Wingdings" panose="05000000000000000000" pitchFamily="2" charset="2"/>
              <a:buChar char="Ø"/>
            </a:pPr>
            <a:r>
              <a:rPr lang="es-CO" sz="2400" dirty="0"/>
              <a:t>Desarrollo de capacidades ciudadanas: Identidad, deberes y respeto por los derechos de los demás, sentido de la vida y de la naturaleza </a:t>
            </a:r>
          </a:p>
          <a:p>
            <a:pPr algn="just">
              <a:buFont typeface="Wingdings" panose="05000000000000000000" pitchFamily="2" charset="2"/>
              <a:buChar char="Ø"/>
            </a:pPr>
            <a:r>
              <a:rPr lang="es-CO" sz="2400" dirty="0"/>
              <a:t>Intercambio de saberes</a:t>
            </a: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18167"/>
          <a:stretch/>
        </p:blipFill>
        <p:spPr>
          <a:xfrm>
            <a:off x="797344" y="3826412"/>
            <a:ext cx="2530771" cy="2268537"/>
          </a:xfrm>
          <a:prstGeom prst="rect">
            <a:avLst/>
          </a:prstGeom>
          <a:ln>
            <a:solidFill>
              <a:srgbClr val="000000"/>
            </a:solidFill>
          </a:ln>
          <a:effectLst>
            <a:glow rad="139700">
              <a:schemeClr val="accent1">
                <a:satMod val="175000"/>
                <a:alpha val="40000"/>
              </a:schemeClr>
            </a:glow>
          </a:effectLst>
        </p:spPr>
      </p:pic>
      <p:pic>
        <p:nvPicPr>
          <p:cNvPr id="7" name="Imagen 6"/>
          <p:cNvPicPr>
            <a:picLocks noChangeAspect="1"/>
          </p:cNvPicPr>
          <p:nvPr/>
        </p:nvPicPr>
        <p:blipFill rotWithShape="1">
          <a:blip r:embed="rId3" cstate="print">
            <a:extLst>
              <a:ext uri="{28A0092B-C50C-407E-A947-70E740481C1C}">
                <a14:useLocalDpi xmlns:a14="http://schemas.microsoft.com/office/drawing/2010/main" val="0"/>
              </a:ext>
            </a:extLst>
          </a:blip>
          <a:srcRect l="13336"/>
          <a:stretch/>
        </p:blipFill>
        <p:spPr>
          <a:xfrm>
            <a:off x="3487374" y="4084101"/>
            <a:ext cx="2686078" cy="1842685"/>
          </a:xfrm>
          <a:prstGeom prst="rect">
            <a:avLst/>
          </a:prstGeom>
          <a:ln>
            <a:solidFill>
              <a:srgbClr val="000000"/>
            </a:solidFill>
          </a:ln>
          <a:effectLst>
            <a:glow rad="139700">
              <a:schemeClr val="accent1">
                <a:satMod val="175000"/>
                <a:alpha val="40000"/>
              </a:schemeClr>
            </a:glow>
          </a:effectLst>
        </p:spPr>
      </p:pic>
      <p:pic>
        <p:nvPicPr>
          <p:cNvPr id="8" name="Imagen 7"/>
          <p:cNvPicPr>
            <a:picLocks noChangeAspect="1"/>
          </p:cNvPicPr>
          <p:nvPr/>
        </p:nvPicPr>
        <p:blipFill rotWithShape="1">
          <a:blip r:embed="rId4" cstate="print">
            <a:extLst>
              <a:ext uri="{28A0092B-C50C-407E-A947-70E740481C1C}">
                <a14:useLocalDpi xmlns:a14="http://schemas.microsoft.com/office/drawing/2010/main" val="0"/>
              </a:ext>
            </a:extLst>
          </a:blip>
          <a:srcRect l="2968" t="23320" r="24675"/>
          <a:stretch/>
        </p:blipFill>
        <p:spPr>
          <a:xfrm>
            <a:off x="6173452" y="4084101"/>
            <a:ext cx="3012751" cy="1869105"/>
          </a:xfrm>
          <a:prstGeom prst="rect">
            <a:avLst/>
          </a:prstGeom>
          <a:ln>
            <a:solidFill>
              <a:srgbClr val="000000"/>
            </a:solidFill>
          </a:ln>
          <a:effectLst>
            <a:glow rad="139700">
              <a:schemeClr val="accent1">
                <a:satMod val="175000"/>
                <a:alpha val="40000"/>
              </a:schemeClr>
            </a:glow>
          </a:effectLst>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t="13539" b="10154"/>
          <a:stretch/>
        </p:blipFill>
        <p:spPr>
          <a:xfrm>
            <a:off x="9345462" y="3826411"/>
            <a:ext cx="1923136" cy="2268537"/>
          </a:xfrm>
          <a:prstGeom prst="rect">
            <a:avLst/>
          </a:prstGeom>
          <a:ln>
            <a:solidFill>
              <a:srgbClr val="000000"/>
            </a:solidFill>
          </a:ln>
          <a:effectLst>
            <a:glow rad="139700">
              <a:schemeClr val="accent1">
                <a:satMod val="175000"/>
                <a:alpha val="40000"/>
              </a:schemeClr>
            </a:glow>
          </a:effectLst>
        </p:spPr>
      </p:pic>
    </p:spTree>
    <p:extLst>
      <p:ext uri="{BB962C8B-B14F-4D97-AF65-F5344CB8AC3E}">
        <p14:creationId xmlns:p14="http://schemas.microsoft.com/office/powerpoint/2010/main" val="374166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84144" y="633046"/>
            <a:ext cx="9601196" cy="668214"/>
          </a:xfrm>
        </p:spPr>
        <p:txBody>
          <a:bodyPr>
            <a:normAutofit/>
          </a:bodyPr>
          <a:lstStyle/>
          <a:p>
            <a:pPr algn="ctr"/>
            <a:r>
              <a:rPr lang="es-CO" b="1" dirty="0"/>
              <a:t>En palabras de los estudiantes </a:t>
            </a:r>
          </a:p>
        </p:txBody>
      </p:sp>
      <p:sp>
        <p:nvSpPr>
          <p:cNvPr id="3" name="Marcador de contenido 2"/>
          <p:cNvSpPr>
            <a:spLocks noGrp="1"/>
          </p:cNvSpPr>
          <p:nvPr>
            <p:ph sz="half" idx="1"/>
          </p:nvPr>
        </p:nvSpPr>
        <p:spPr>
          <a:xfrm>
            <a:off x="1026941" y="1519311"/>
            <a:ext cx="6774999" cy="4657652"/>
          </a:xfrm>
        </p:spPr>
        <p:txBody>
          <a:bodyPr>
            <a:normAutofit/>
          </a:bodyPr>
          <a:lstStyle/>
          <a:p>
            <a:pPr marL="0" indent="0">
              <a:buNone/>
            </a:pPr>
            <a:endParaRPr lang="es-CO" dirty="0"/>
          </a:p>
          <a:p>
            <a:pPr>
              <a:buFont typeface="Wingdings" panose="05000000000000000000" pitchFamily="2" charset="2"/>
              <a:buChar char="Ø"/>
            </a:pPr>
            <a:r>
              <a:rPr lang="es-CO" dirty="0"/>
              <a:t>Historias de vida - ¿Quiénes son los abuelos?: </a:t>
            </a:r>
          </a:p>
          <a:p>
            <a:pPr marL="0" indent="0">
              <a:buNone/>
            </a:pPr>
            <a:endParaRPr lang="es-CO" dirty="0"/>
          </a:p>
          <a:p>
            <a:pPr marL="0" indent="0" algn="ctr">
              <a:buNone/>
            </a:pPr>
            <a:r>
              <a:rPr lang="es-CO" i="1" dirty="0"/>
              <a:t>“El abuelo Mario Pacheco, viene de la zona de Urabá Antioquia ha estado relacionado con el cultivo y la importancia” </a:t>
            </a:r>
          </a:p>
          <a:p>
            <a:pPr marL="0" indent="0" algn="ctr">
              <a:buNone/>
            </a:pPr>
            <a:r>
              <a:rPr lang="es-CO" i="1" dirty="0"/>
              <a:t>“La señora María Victoria González Galiveño es representante del medio ambiente” …” los apellidos de ella la identifican como indígena muisca, ella es muy importante en su resguardo por que tiene a su cargo una parte del trabajo de la huerta que ellos manejan</a:t>
            </a:r>
            <a:r>
              <a:rPr lang="es-CO" dirty="0"/>
              <a:t>” </a:t>
            </a:r>
          </a:p>
          <a:p>
            <a:pPr marL="0" indent="0" algn="ctr">
              <a:buNone/>
            </a:pPr>
            <a:r>
              <a:rPr lang="es-CO" dirty="0"/>
              <a:t>(Fragmento escritos, estudiantes grado séptimo).</a:t>
            </a:r>
          </a:p>
          <a:p>
            <a:pPr marL="0" indent="0">
              <a:buNone/>
            </a:pPr>
            <a:endParaRPr lang="es-CO" dirty="0"/>
          </a:p>
          <a:p>
            <a:endParaRPr lang="es-CO" dirty="0"/>
          </a:p>
          <a:p>
            <a:endParaRPr lang="es-CO" dirty="0"/>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l="8953" r="15023"/>
          <a:stretch/>
        </p:blipFill>
        <p:spPr>
          <a:xfrm>
            <a:off x="8097363" y="1927901"/>
            <a:ext cx="3283399" cy="3239162"/>
          </a:xfrm>
          <a:prstGeom prst="rect">
            <a:avLst/>
          </a:prstGeom>
          <a:ln w="12700">
            <a:solidFill>
              <a:srgbClr val="000000"/>
            </a:solidFill>
          </a:ln>
          <a:effectLst>
            <a:glow rad="139700">
              <a:schemeClr val="accent1">
                <a:satMod val="175000"/>
                <a:alpha val="40000"/>
              </a:schemeClr>
            </a:glow>
          </a:effectLst>
        </p:spPr>
      </p:pic>
    </p:spTree>
    <p:extLst>
      <p:ext uri="{BB962C8B-B14F-4D97-AF65-F5344CB8AC3E}">
        <p14:creationId xmlns:p14="http://schemas.microsoft.com/office/powerpoint/2010/main" val="3107291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338870" y="1813677"/>
            <a:ext cx="7772400" cy="1944216"/>
          </a:xfrm>
        </p:spPr>
        <p:txBody>
          <a:bodyPr>
            <a:noAutofit/>
          </a:bodyPr>
          <a:lstStyle/>
          <a:p>
            <a:pPr algn="ctr"/>
            <a:r>
              <a:rPr lang="es-CO" sz="4400" b="1" dirty="0">
                <a:latin typeface="+mn-lt"/>
              </a:rPr>
              <a:t>“CAPITAN AMBIENTE” </a:t>
            </a:r>
            <a:br>
              <a:rPr lang="es-CO" sz="4400" b="1" dirty="0">
                <a:latin typeface="+mn-lt"/>
              </a:rPr>
            </a:br>
            <a:r>
              <a:rPr lang="es-CO" sz="4400" dirty="0">
                <a:latin typeface="+mn-lt"/>
              </a:rPr>
              <a:t>ESTRATEGIA DE FORMACION DE JOVENES LIDERES AMBIENTALES</a:t>
            </a:r>
          </a:p>
        </p:txBody>
      </p:sp>
      <p:sp>
        <p:nvSpPr>
          <p:cNvPr id="4" name="WordArt 1"/>
          <p:cNvSpPr>
            <a:spLocks noChangeArrowheads="1" noChangeShapeType="1" noTextEdit="1"/>
          </p:cNvSpPr>
          <p:nvPr/>
        </p:nvSpPr>
        <p:spPr bwMode="auto">
          <a:xfrm>
            <a:off x="9816787" y="3505459"/>
            <a:ext cx="1637407" cy="216625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s-CO" sz="3600" kern="10" dirty="0">
                <a:solidFill>
                  <a:srgbClr val="00B050"/>
                </a:solidFill>
                <a:effectLst>
                  <a:outerShdw dist="45791" dir="2021404" algn="ctr" rotWithShape="0">
                    <a:srgbClr val="B2B2B2">
                      <a:alpha val="80000"/>
                    </a:srgbClr>
                  </a:outerShdw>
                </a:effectLst>
                <a:latin typeface="Times New Roman"/>
                <a:cs typeface="Times New Roman"/>
              </a:rPr>
              <a:t>C</a:t>
            </a:r>
          </a:p>
        </p:txBody>
      </p:sp>
      <p:sp>
        <p:nvSpPr>
          <p:cNvPr id="5" name="WordArt 2"/>
          <p:cNvSpPr>
            <a:spLocks noChangeArrowheads="1" noChangeShapeType="1" noTextEdit="1"/>
          </p:cNvSpPr>
          <p:nvPr/>
        </p:nvSpPr>
        <p:spPr bwMode="auto">
          <a:xfrm>
            <a:off x="10054961" y="4192169"/>
            <a:ext cx="1399233" cy="216625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rtl="0">
              <a:buNone/>
            </a:pPr>
            <a:r>
              <a:rPr lang="es-CO" sz="3600" kern="10" dirty="0">
                <a:solidFill>
                  <a:srgbClr val="00B050"/>
                </a:solidFill>
                <a:effectLst>
                  <a:outerShdw dist="45791" dir="2021404" algn="ctr" rotWithShape="0">
                    <a:srgbClr val="B2B2B2">
                      <a:alpha val="80000"/>
                    </a:srgbClr>
                  </a:outerShdw>
                </a:effectLst>
                <a:latin typeface="Times New Roman"/>
                <a:cs typeface="Times New Roman"/>
              </a:rPr>
              <a:t>A</a:t>
            </a:r>
          </a:p>
        </p:txBody>
      </p:sp>
      <p:sp>
        <p:nvSpPr>
          <p:cNvPr id="6"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7" name="Rectangle 4"/>
          <p:cNvSpPr>
            <a:spLocks noChangeArrowheads="1"/>
          </p:cNvSpPr>
          <p:nvPr/>
        </p:nvSpPr>
        <p:spPr bwMode="auto">
          <a:xfrm>
            <a:off x="1524001" y="2725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es-CO" altLang="es-CO">
              <a:latin typeface="Arial" pitchFamily="34" charset="0"/>
              <a:cs typeface="Arial" pitchFamily="34" charset="0"/>
            </a:endParaRPr>
          </a:p>
        </p:txBody>
      </p:sp>
      <p:pic>
        <p:nvPicPr>
          <p:cNvPr id="12" name="Imagen 11">
            <a:extLst>
              <a:ext uri="{FF2B5EF4-FFF2-40B4-BE49-F238E27FC236}">
                <a16:creationId xmlns:a16="http://schemas.microsoft.com/office/drawing/2014/main" id="{6593458C-A7E1-4AF2-A2F8-9A8776B0786C}"/>
              </a:ext>
            </a:extLst>
          </p:cNvPr>
          <p:cNvPicPr>
            <a:picLocks noChangeAspect="1"/>
          </p:cNvPicPr>
          <p:nvPr/>
        </p:nvPicPr>
        <p:blipFill rotWithShape="1">
          <a:blip r:embed="rId2"/>
          <a:srcRect l="50635" t="29445" r="25439" b="9400"/>
          <a:stretch/>
        </p:blipFill>
        <p:spPr>
          <a:xfrm rot="19984337">
            <a:off x="1990145" y="3189434"/>
            <a:ext cx="2130579" cy="3061730"/>
          </a:xfrm>
          <a:prstGeom prst="rect">
            <a:avLst/>
          </a:prstGeom>
        </p:spPr>
      </p:pic>
      <p:pic>
        <p:nvPicPr>
          <p:cNvPr id="3" name="Imagen 2">
            <a:extLst>
              <a:ext uri="{FF2B5EF4-FFF2-40B4-BE49-F238E27FC236}">
                <a16:creationId xmlns:a16="http://schemas.microsoft.com/office/drawing/2014/main" id="{0F3D239C-55FC-4EAA-B8AD-EBA52E7F116D}"/>
              </a:ext>
            </a:extLst>
          </p:cNvPr>
          <p:cNvPicPr>
            <a:picLocks noChangeAspect="1"/>
          </p:cNvPicPr>
          <p:nvPr/>
        </p:nvPicPr>
        <p:blipFill>
          <a:blip r:embed="rId3"/>
          <a:stretch>
            <a:fillRect/>
          </a:stretch>
        </p:blipFill>
        <p:spPr>
          <a:xfrm>
            <a:off x="-35742" y="457200"/>
            <a:ext cx="2908044" cy="2712955"/>
          </a:xfrm>
          <a:prstGeom prst="rect">
            <a:avLst/>
          </a:prstGeom>
        </p:spPr>
      </p:pic>
    </p:spTree>
    <p:extLst>
      <p:ext uri="{BB962C8B-B14F-4D97-AF65-F5344CB8AC3E}">
        <p14:creationId xmlns:p14="http://schemas.microsoft.com/office/powerpoint/2010/main" val="1135791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4129FA0-51D1-4967-B720-FBAEBB159843}"/>
              </a:ext>
            </a:extLst>
          </p:cNvPr>
          <p:cNvSpPr>
            <a:spLocks noGrp="1"/>
          </p:cNvSpPr>
          <p:nvPr>
            <p:ph type="title"/>
          </p:nvPr>
        </p:nvSpPr>
        <p:spPr>
          <a:xfrm>
            <a:off x="2244313" y="557289"/>
            <a:ext cx="8911687" cy="1280890"/>
          </a:xfrm>
        </p:spPr>
        <p:txBody>
          <a:bodyPr/>
          <a:lstStyle/>
          <a:p>
            <a:r>
              <a:rPr lang="es-CO" b="1" dirty="0"/>
              <a:t>¿El porque de los lideres ambientales?</a:t>
            </a:r>
          </a:p>
        </p:txBody>
      </p:sp>
      <p:sp>
        <p:nvSpPr>
          <p:cNvPr id="2" name="Marcador de contenido 1">
            <a:extLst>
              <a:ext uri="{FF2B5EF4-FFF2-40B4-BE49-F238E27FC236}">
                <a16:creationId xmlns:a16="http://schemas.microsoft.com/office/drawing/2014/main" id="{033DC898-51DD-48D8-8885-3D2C39238C6D}"/>
              </a:ext>
            </a:extLst>
          </p:cNvPr>
          <p:cNvSpPr>
            <a:spLocks noGrp="1"/>
          </p:cNvSpPr>
          <p:nvPr>
            <p:ph idx="1"/>
          </p:nvPr>
        </p:nvSpPr>
        <p:spPr>
          <a:xfrm>
            <a:off x="2124222" y="1540189"/>
            <a:ext cx="9151871" cy="3777622"/>
          </a:xfrm>
        </p:spPr>
        <p:txBody>
          <a:bodyPr>
            <a:normAutofit/>
          </a:bodyPr>
          <a:lstStyle/>
          <a:p>
            <a:pPr marL="0" indent="0" algn="just">
              <a:buNone/>
            </a:pPr>
            <a:r>
              <a:rPr lang="es-CO" sz="2000" dirty="0"/>
              <a:t>Los jóvenes se presentan como sujetos sociales inmersos en diferentes realidades con múltiples intereses. Desarrollar el interés por el ambiente permite que se construyan como sujetos críticos que reconocen su realidad y quieren hacer parte de la solución de las problemáticas de su contexto. </a:t>
            </a:r>
          </a:p>
        </p:txBody>
      </p:sp>
      <p:pic>
        <p:nvPicPr>
          <p:cNvPr id="4" name="Imagen 3">
            <a:extLst>
              <a:ext uri="{FF2B5EF4-FFF2-40B4-BE49-F238E27FC236}">
                <a16:creationId xmlns:a16="http://schemas.microsoft.com/office/drawing/2014/main" id="{32B7B827-EEF8-4018-AD40-3DA1EAC5DFCE}"/>
              </a:ext>
            </a:extLst>
          </p:cNvPr>
          <p:cNvPicPr>
            <a:picLocks noChangeAspect="1"/>
          </p:cNvPicPr>
          <p:nvPr/>
        </p:nvPicPr>
        <p:blipFill rotWithShape="1">
          <a:blip r:embed="rId2"/>
          <a:srcRect t="4521" b="18708"/>
          <a:stretch/>
        </p:blipFill>
        <p:spPr>
          <a:xfrm>
            <a:off x="8638577" y="3714750"/>
            <a:ext cx="2831719" cy="2585961"/>
          </a:xfrm>
          <a:prstGeom prst="rect">
            <a:avLst/>
          </a:prstGeom>
          <a:effectLst>
            <a:glow rad="139700">
              <a:schemeClr val="accent1">
                <a:satMod val="175000"/>
                <a:alpha val="40000"/>
              </a:schemeClr>
            </a:glow>
          </a:effectLst>
        </p:spPr>
      </p:pic>
      <p:pic>
        <p:nvPicPr>
          <p:cNvPr id="5" name="Imagen 4">
            <a:extLst>
              <a:ext uri="{FF2B5EF4-FFF2-40B4-BE49-F238E27FC236}">
                <a16:creationId xmlns:a16="http://schemas.microsoft.com/office/drawing/2014/main" id="{149EB247-D378-41CE-978E-68EF3EF5552B}"/>
              </a:ext>
            </a:extLst>
          </p:cNvPr>
          <p:cNvPicPr>
            <a:picLocks noChangeAspect="1"/>
          </p:cNvPicPr>
          <p:nvPr/>
        </p:nvPicPr>
        <p:blipFill rotWithShape="1">
          <a:blip r:embed="rId3"/>
          <a:srcRect t="-1184" b="12374"/>
          <a:stretch/>
        </p:blipFill>
        <p:spPr>
          <a:xfrm>
            <a:off x="1990506" y="3714750"/>
            <a:ext cx="2831720" cy="2585960"/>
          </a:xfrm>
          <a:prstGeom prst="rect">
            <a:avLst/>
          </a:prstGeom>
          <a:effectLst>
            <a:glow rad="139700">
              <a:schemeClr val="accent1">
                <a:satMod val="175000"/>
                <a:alpha val="40000"/>
              </a:schemeClr>
            </a:glow>
          </a:effectLst>
        </p:spPr>
      </p:pic>
      <p:pic>
        <p:nvPicPr>
          <p:cNvPr id="6" name="Imagen 5">
            <a:extLst>
              <a:ext uri="{FF2B5EF4-FFF2-40B4-BE49-F238E27FC236}">
                <a16:creationId xmlns:a16="http://schemas.microsoft.com/office/drawing/2014/main" id="{6EA369C3-866C-4598-BB2C-0199490ACDF7}"/>
              </a:ext>
            </a:extLst>
          </p:cNvPr>
          <p:cNvPicPr>
            <a:picLocks noChangeAspect="1"/>
          </p:cNvPicPr>
          <p:nvPr/>
        </p:nvPicPr>
        <p:blipFill rotWithShape="1">
          <a:blip r:embed="rId4"/>
          <a:srcRect l="18668" t="9561" r="908" b="5147"/>
          <a:stretch/>
        </p:blipFill>
        <p:spPr>
          <a:xfrm>
            <a:off x="5297563" y="3714750"/>
            <a:ext cx="3041661" cy="2585961"/>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433849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71907CE-C854-4190-9727-A5BA9ACD6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782606" y="550457"/>
            <a:ext cx="3650279" cy="1259894"/>
          </a:xfrm>
        </p:spPr>
        <p:txBody>
          <a:bodyPr>
            <a:normAutofit/>
          </a:bodyPr>
          <a:lstStyle/>
          <a:p>
            <a:r>
              <a:rPr lang="es-CO" sz="3300" b="1" dirty="0"/>
              <a:t>El aporte desde saberes distintos </a:t>
            </a:r>
          </a:p>
        </p:txBody>
      </p:sp>
      <p:sp>
        <p:nvSpPr>
          <p:cNvPr id="12" name="Rectangle 11">
            <a:extLst>
              <a:ext uri="{FF2B5EF4-FFF2-40B4-BE49-F238E27FC236}">
                <a16:creationId xmlns:a16="http://schemas.microsoft.com/office/drawing/2014/main" id="{5A0C5A08-447D-4E23-AC6B-794597272A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2 Marcador de contenido"/>
          <p:cNvSpPr>
            <a:spLocks noGrp="1"/>
          </p:cNvSpPr>
          <p:nvPr>
            <p:ph idx="1"/>
          </p:nvPr>
        </p:nvSpPr>
        <p:spPr>
          <a:xfrm>
            <a:off x="649225" y="1977181"/>
            <a:ext cx="3650278" cy="4079294"/>
          </a:xfrm>
        </p:spPr>
        <p:txBody>
          <a:bodyPr>
            <a:normAutofit/>
          </a:bodyPr>
          <a:lstStyle/>
          <a:p>
            <a:pPr marL="0" indent="0" algn="just">
              <a:buNone/>
            </a:pPr>
            <a:r>
              <a:rPr lang="es-CO" sz="2400" dirty="0"/>
              <a:t>La educación ambiental siempre ha sido abordada por las ciencias naturales lo cual es una visión tradicional, sin embargo se reconoce que otras disciplinas pueden aportar a la educación ambiental.</a:t>
            </a:r>
          </a:p>
        </p:txBody>
      </p:sp>
      <p:sp>
        <p:nvSpPr>
          <p:cNvPr id="14" name="Rectangle 13">
            <a:extLst>
              <a:ext uri="{FF2B5EF4-FFF2-40B4-BE49-F238E27FC236}">
                <a16:creationId xmlns:a16="http://schemas.microsoft.com/office/drawing/2014/main" id="{1F08992A-39FB-4DC1-A09F-C56F38904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9543" y="645106"/>
            <a:ext cx="6953577" cy="5247747"/>
          </a:xfrm>
          <a:prstGeom prst="rect">
            <a:avLst/>
          </a:prstGeom>
          <a:solidFill>
            <a:srgbClr val="FFFFFE"/>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BACF1CF7-BAA3-4C2F-B248-507F99D5FAAC}"/>
              </a:ext>
            </a:extLst>
          </p:cNvPr>
          <p:cNvPicPr>
            <a:picLocks noChangeAspect="1"/>
          </p:cNvPicPr>
          <p:nvPr/>
        </p:nvPicPr>
        <p:blipFill>
          <a:blip r:embed="rId2"/>
          <a:stretch>
            <a:fillRect/>
          </a:stretch>
        </p:blipFill>
        <p:spPr>
          <a:xfrm rot="21600000">
            <a:off x="4783269" y="1055829"/>
            <a:ext cx="3231199" cy="4426300"/>
          </a:xfrm>
          <a:prstGeom prst="rect">
            <a:avLst/>
          </a:prstGeom>
          <a:effectLst>
            <a:glow rad="139700">
              <a:schemeClr val="accent1">
                <a:satMod val="175000"/>
                <a:alpha val="40000"/>
              </a:schemeClr>
            </a:glow>
          </a:effectLst>
        </p:spPr>
      </p:pic>
      <p:pic>
        <p:nvPicPr>
          <p:cNvPr id="4" name="Imagen 3">
            <a:extLst>
              <a:ext uri="{FF2B5EF4-FFF2-40B4-BE49-F238E27FC236}">
                <a16:creationId xmlns:a16="http://schemas.microsoft.com/office/drawing/2014/main" id="{C83FCAAC-4B0A-4FDA-B61E-F45193ADF20B}"/>
              </a:ext>
            </a:extLst>
          </p:cNvPr>
          <p:cNvPicPr>
            <a:picLocks noChangeAspect="1"/>
          </p:cNvPicPr>
          <p:nvPr/>
        </p:nvPicPr>
        <p:blipFill rotWithShape="1">
          <a:blip r:embed="rId3"/>
          <a:srcRect l="27231" t="29117" r="49000" b="11777"/>
          <a:stretch/>
        </p:blipFill>
        <p:spPr>
          <a:xfrm>
            <a:off x="8178194" y="1006771"/>
            <a:ext cx="3231200" cy="4519668"/>
          </a:xfrm>
          <a:prstGeom prst="rect">
            <a:avLst/>
          </a:prstGeom>
          <a:effectLst>
            <a:glow rad="139700">
              <a:schemeClr val="accent1">
                <a:satMod val="175000"/>
                <a:alpha val="40000"/>
              </a:schemeClr>
            </a:glow>
          </a:effectLst>
        </p:spPr>
      </p:pic>
      <p:sp>
        <p:nvSpPr>
          <p:cNvPr id="16" name="Freeform 11">
            <a:extLst>
              <a:ext uri="{FF2B5EF4-FFF2-40B4-BE49-F238E27FC236}">
                <a16:creationId xmlns:a16="http://schemas.microsoft.com/office/drawing/2014/main" id="{05E23455-2212-4BE9-9C96-AAEFE4467D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7229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99526" y="535871"/>
            <a:ext cx="8911687" cy="1280890"/>
          </a:xfrm>
        </p:spPr>
        <p:txBody>
          <a:bodyPr>
            <a:normAutofit/>
          </a:bodyPr>
          <a:lstStyle/>
          <a:p>
            <a:r>
              <a:rPr lang="es-CO" b="1" dirty="0"/>
              <a:t>¿Cuál fue la propuesta de innovación? </a:t>
            </a:r>
          </a:p>
        </p:txBody>
      </p:sp>
      <p:sp>
        <p:nvSpPr>
          <p:cNvPr id="3" name="2 Marcador de contenido"/>
          <p:cNvSpPr>
            <a:spLocks noGrp="1"/>
          </p:cNvSpPr>
          <p:nvPr>
            <p:ph idx="1"/>
          </p:nvPr>
        </p:nvSpPr>
        <p:spPr>
          <a:xfrm>
            <a:off x="2299526" y="1529906"/>
            <a:ext cx="8229600" cy="1108720"/>
          </a:xfrm>
        </p:spPr>
        <p:txBody>
          <a:bodyPr>
            <a:normAutofit/>
          </a:bodyPr>
          <a:lstStyle/>
          <a:p>
            <a:pPr algn="just"/>
            <a:r>
              <a:rPr lang="es-CO" sz="2400" dirty="0"/>
              <a:t>Trabajos de educación ambiental con ayuda de medios visuales y audio visuales.</a:t>
            </a:r>
          </a:p>
          <a:p>
            <a:pPr marL="0" indent="0">
              <a:buNone/>
            </a:pPr>
            <a:endParaRPr lang="es-CO"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1260" y="2709557"/>
            <a:ext cx="3356691" cy="3744002"/>
          </a:xfrm>
          <a:prstGeom prst="rect">
            <a:avLst/>
          </a:prstGeom>
          <a:noFill/>
          <a:ln>
            <a:noFill/>
          </a:ln>
          <a:effectLst>
            <a:glow rad="1397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F:\La humanidad resumida en un dibuj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8245" y="2709558"/>
            <a:ext cx="2808312" cy="3744002"/>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87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012396" y="5815989"/>
            <a:ext cx="5160239" cy="729241"/>
          </a:xfrm>
        </p:spPr>
        <p:txBody>
          <a:bodyPr>
            <a:normAutofit/>
          </a:bodyPr>
          <a:lstStyle/>
          <a:p>
            <a:r>
              <a:rPr lang="es-CO" dirty="0"/>
              <a:t>Miniserie Ambiental </a:t>
            </a:r>
          </a:p>
        </p:txBody>
      </p:sp>
      <p:pic>
        <p:nvPicPr>
          <p:cNvPr id="9" name="Picture 6">
            <a:extLst>
              <a:ext uri="{FF2B5EF4-FFF2-40B4-BE49-F238E27FC236}">
                <a16:creationId xmlns:a16="http://schemas.microsoft.com/office/drawing/2014/main" id="{22E87280-3C32-4723-83D5-63EB60C077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3601" y="1078534"/>
            <a:ext cx="2350001" cy="3032401"/>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1 Título">
            <a:extLst>
              <a:ext uri="{FF2B5EF4-FFF2-40B4-BE49-F238E27FC236}">
                <a16:creationId xmlns:a16="http://schemas.microsoft.com/office/drawing/2014/main" id="{2405401A-3FC6-48A8-9BAF-A13B3E7DA03A}"/>
              </a:ext>
            </a:extLst>
          </p:cNvPr>
          <p:cNvSpPr txBox="1">
            <a:spLocks/>
          </p:cNvSpPr>
          <p:nvPr/>
        </p:nvSpPr>
        <p:spPr>
          <a:xfrm>
            <a:off x="5877604" y="4031286"/>
            <a:ext cx="6891996" cy="1303867"/>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sz="3600" dirty="0"/>
              <a:t>Cartillas para colorear</a:t>
            </a:r>
          </a:p>
        </p:txBody>
      </p:sp>
      <p:pic>
        <p:nvPicPr>
          <p:cNvPr id="11" name="Imagen 10">
            <a:extLst>
              <a:ext uri="{FF2B5EF4-FFF2-40B4-BE49-F238E27FC236}">
                <a16:creationId xmlns:a16="http://schemas.microsoft.com/office/drawing/2014/main" id="{07D84E74-840E-4423-8FB0-DC8919B334E9}"/>
              </a:ext>
            </a:extLst>
          </p:cNvPr>
          <p:cNvPicPr>
            <a:picLocks noChangeAspect="1"/>
          </p:cNvPicPr>
          <p:nvPr/>
        </p:nvPicPr>
        <p:blipFill rotWithShape="1">
          <a:blip r:embed="rId3"/>
          <a:srcRect l="50635" t="29445" r="25439" b="9400"/>
          <a:stretch/>
        </p:blipFill>
        <p:spPr>
          <a:xfrm>
            <a:off x="9592515" y="1055450"/>
            <a:ext cx="2320122" cy="3055485"/>
          </a:xfrm>
          <a:prstGeom prst="rect">
            <a:avLst/>
          </a:prstGeom>
          <a:effectLst>
            <a:glow rad="228600">
              <a:schemeClr val="accent1">
                <a:satMod val="175000"/>
                <a:alpha val="40000"/>
              </a:schemeClr>
            </a:glow>
          </a:effectLst>
        </p:spPr>
      </p:pic>
      <p:sp>
        <p:nvSpPr>
          <p:cNvPr id="3" name="Rectángulo 2">
            <a:extLst>
              <a:ext uri="{FF2B5EF4-FFF2-40B4-BE49-F238E27FC236}">
                <a16:creationId xmlns:a16="http://schemas.microsoft.com/office/drawing/2014/main" id="{30CB847B-7545-4429-AD6C-3708801870EF}"/>
              </a:ext>
            </a:extLst>
          </p:cNvPr>
          <p:cNvSpPr/>
          <p:nvPr/>
        </p:nvSpPr>
        <p:spPr>
          <a:xfrm>
            <a:off x="6314397" y="5036989"/>
            <a:ext cx="6096000" cy="923330"/>
          </a:xfrm>
          <a:prstGeom prst="rect">
            <a:avLst/>
          </a:prstGeom>
        </p:spPr>
        <p:txBody>
          <a:bodyPr>
            <a:spAutoFit/>
          </a:bodyPr>
          <a:lstStyle/>
          <a:p>
            <a:r>
              <a:rPr lang="es-CO" dirty="0" err="1">
                <a:hlinkClick r:id="rId4">
                  <a:extLst>
                    <a:ext uri="{A12FA001-AC4F-418D-AE19-62706E023703}">
                      <ahyp:hlinkClr xmlns:ahyp="http://schemas.microsoft.com/office/drawing/2018/hyperlinkcolor" val="tx"/>
                    </a:ext>
                  </a:extLst>
                </a:hlinkClick>
              </a:rPr>
              <a:t>LinK</a:t>
            </a:r>
            <a:r>
              <a:rPr lang="es-CO" dirty="0">
                <a:hlinkClick r:id="rId4">
                  <a:extLst>
                    <a:ext uri="{A12FA001-AC4F-418D-AE19-62706E023703}">
                      <ahyp:hlinkClr xmlns:ahyp="http://schemas.microsoft.com/office/drawing/2018/hyperlinkcolor" val="tx"/>
                    </a:ext>
                  </a:extLst>
                </a:hlinkClick>
              </a:rPr>
              <a:t>: </a:t>
            </a:r>
            <a:r>
              <a:rPr lang="es-CO" dirty="0">
                <a:solidFill>
                  <a:schemeClr val="tx2"/>
                </a:solidFill>
                <a:hlinkClick r:id="rId4">
                  <a:extLst>
                    <a:ext uri="{A12FA001-AC4F-418D-AE19-62706E023703}">
                      <ahyp:hlinkClr xmlns:ahyp="http://schemas.microsoft.com/office/drawing/2018/hyperlinkcolor" val="tx"/>
                    </a:ext>
                  </a:extLst>
                </a:hlinkClick>
              </a:rPr>
              <a:t>https://www.youtube.com/watch?v=uysbgy7d-PA&amp;list=PLg3o8Sxb8FcHrPrtMSM9Yk-PKjhMMuqGc</a:t>
            </a:r>
            <a:endParaRPr lang="es-CO" dirty="0">
              <a:solidFill>
                <a:schemeClr val="tx2"/>
              </a:solidFill>
            </a:endParaRPr>
          </a:p>
          <a:p>
            <a:endParaRPr lang="es-CO" dirty="0"/>
          </a:p>
        </p:txBody>
      </p:sp>
      <p:sp>
        <p:nvSpPr>
          <p:cNvPr id="7" name="2 Marcador de contenido">
            <a:extLst>
              <a:ext uri="{FF2B5EF4-FFF2-40B4-BE49-F238E27FC236}">
                <a16:creationId xmlns:a16="http://schemas.microsoft.com/office/drawing/2014/main" id="{E24AB970-8DBF-4869-B97D-2FB03A1461FA}"/>
              </a:ext>
            </a:extLst>
          </p:cNvPr>
          <p:cNvSpPr>
            <a:spLocks noGrp="1"/>
          </p:cNvSpPr>
          <p:nvPr>
            <p:ph idx="1"/>
          </p:nvPr>
        </p:nvSpPr>
        <p:spPr>
          <a:xfrm>
            <a:off x="834985" y="1336852"/>
            <a:ext cx="5344956" cy="4641979"/>
          </a:xfrm>
        </p:spPr>
        <p:txBody>
          <a:bodyPr>
            <a:normAutofit/>
          </a:bodyPr>
          <a:lstStyle/>
          <a:p>
            <a:pPr algn="just"/>
            <a:r>
              <a:rPr lang="es-CO" sz="2400" dirty="0"/>
              <a:t>Producción realizada por los estudiantes del comité ambiental donde reconocen su entorno y se apropian de él.</a:t>
            </a:r>
          </a:p>
          <a:p>
            <a:pPr algn="just"/>
            <a:r>
              <a:rPr lang="es-CO" sz="2400" dirty="0"/>
              <a:t>Construcción de una mini serie con las actuaciones de los mismos estudiantes. </a:t>
            </a:r>
          </a:p>
          <a:p>
            <a:pPr algn="just"/>
            <a:r>
              <a:rPr lang="es-CO" sz="2400" dirty="0"/>
              <a:t>Realización  de una cartilla para colorear, los dibujos son realizados por estudiantes del colegio.</a:t>
            </a:r>
          </a:p>
        </p:txBody>
      </p:sp>
      <p:sp>
        <p:nvSpPr>
          <p:cNvPr id="12" name="1 Título">
            <a:extLst>
              <a:ext uri="{FF2B5EF4-FFF2-40B4-BE49-F238E27FC236}">
                <a16:creationId xmlns:a16="http://schemas.microsoft.com/office/drawing/2014/main" id="{CE62D3F6-FD69-47BE-9B26-B11DBE23A21E}"/>
              </a:ext>
            </a:extLst>
          </p:cNvPr>
          <p:cNvSpPr txBox="1">
            <a:spLocks/>
          </p:cNvSpPr>
          <p:nvPr/>
        </p:nvSpPr>
        <p:spPr>
          <a:xfrm>
            <a:off x="1640156" y="610338"/>
            <a:ext cx="8911687"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CO" b="1" dirty="0"/>
              <a:t>Capitán Ambiente</a:t>
            </a:r>
          </a:p>
        </p:txBody>
      </p:sp>
    </p:spTree>
    <p:extLst>
      <p:ext uri="{BB962C8B-B14F-4D97-AF65-F5344CB8AC3E}">
        <p14:creationId xmlns:p14="http://schemas.microsoft.com/office/powerpoint/2010/main" val="32708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b="1" dirty="0"/>
              <a:t>¿sabias que?</a:t>
            </a:r>
          </a:p>
        </p:txBody>
      </p:sp>
      <p:sp>
        <p:nvSpPr>
          <p:cNvPr id="3" name="2 Marcador de contenido"/>
          <p:cNvSpPr>
            <a:spLocks noGrp="1"/>
          </p:cNvSpPr>
          <p:nvPr>
            <p:ph idx="1"/>
          </p:nvPr>
        </p:nvSpPr>
        <p:spPr>
          <a:xfrm>
            <a:off x="1162665" y="1905000"/>
            <a:ext cx="6849793" cy="4445391"/>
          </a:xfrm>
        </p:spPr>
        <p:txBody>
          <a:bodyPr>
            <a:normAutofit/>
          </a:bodyPr>
          <a:lstStyle/>
          <a:p>
            <a:pPr algn="just"/>
            <a:r>
              <a:rPr lang="es-CO" dirty="0"/>
              <a:t>Las políticas y lineamientos de la educación ambiental tienen una buena fundamentación sin embargo las formas en las que se aborda en la escuela son poco apropiadas por ser tradicionales.</a:t>
            </a:r>
          </a:p>
          <a:p>
            <a:pPr algn="just"/>
            <a:r>
              <a:rPr lang="es-CO" dirty="0"/>
              <a:t>Los medios visuales y audio visuales han sido herramientas importantes permitiendo que los estudiantes  evalúen problemáticas ambientales y sus posibles soluciones .</a:t>
            </a:r>
          </a:p>
          <a:p>
            <a:pPr algn="just"/>
            <a:r>
              <a:rPr lang="es-CO" dirty="0"/>
              <a:t>Fomentar el liderazgo en los jóvenes permite desarrollar pensamiento critico. </a:t>
            </a:r>
          </a:p>
        </p:txBody>
      </p:sp>
      <p:pic>
        <p:nvPicPr>
          <p:cNvPr id="6" name="Imagen 5">
            <a:extLst>
              <a:ext uri="{FF2B5EF4-FFF2-40B4-BE49-F238E27FC236}">
                <a16:creationId xmlns:a16="http://schemas.microsoft.com/office/drawing/2014/main" id="{62EE0568-52E8-4917-B39F-1C001893433E}"/>
              </a:ext>
            </a:extLst>
          </p:cNvPr>
          <p:cNvPicPr>
            <a:picLocks noChangeAspect="1"/>
          </p:cNvPicPr>
          <p:nvPr/>
        </p:nvPicPr>
        <p:blipFill rotWithShape="1">
          <a:blip r:embed="rId2"/>
          <a:srcRect l="50000" t="50000" r="27308" b="16677"/>
          <a:stretch/>
        </p:blipFill>
        <p:spPr>
          <a:xfrm>
            <a:off x="8572798" y="1533378"/>
            <a:ext cx="3369766" cy="4681817"/>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63198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14BB8B0-4C47-408E-B0D6-D4131B3199AD}"/>
              </a:ext>
            </a:extLst>
          </p:cNvPr>
          <p:cNvSpPr>
            <a:spLocks noGrp="1"/>
          </p:cNvSpPr>
          <p:nvPr>
            <p:ph type="title"/>
          </p:nvPr>
        </p:nvSpPr>
        <p:spPr>
          <a:xfrm>
            <a:off x="1811593" y="749300"/>
            <a:ext cx="9601200" cy="671513"/>
          </a:xfrm>
        </p:spPr>
        <p:txBody>
          <a:bodyPr>
            <a:normAutofit/>
          </a:bodyPr>
          <a:lstStyle/>
          <a:p>
            <a:r>
              <a:rPr lang="es-CO" b="1" dirty="0"/>
              <a:t>Conclusiones </a:t>
            </a:r>
          </a:p>
        </p:txBody>
      </p:sp>
      <p:sp>
        <p:nvSpPr>
          <p:cNvPr id="3" name="Marcador de contenido 2"/>
          <p:cNvSpPr>
            <a:spLocks noGrp="1"/>
          </p:cNvSpPr>
          <p:nvPr>
            <p:ph idx="1"/>
          </p:nvPr>
        </p:nvSpPr>
        <p:spPr>
          <a:xfrm>
            <a:off x="1310149" y="1680328"/>
            <a:ext cx="9902482" cy="3882682"/>
          </a:xfrm>
        </p:spPr>
        <p:txBody>
          <a:bodyPr>
            <a:normAutofit/>
          </a:bodyPr>
          <a:lstStyle/>
          <a:p>
            <a:pPr algn="just"/>
            <a:r>
              <a:rPr lang="es-CO" sz="2400" dirty="0"/>
              <a:t>La enseñanza de la educación ambiental en la escuela debe plantear nuevas estrategias con objetivos que vinculen los conocimientos escolares con las problemáticas, para así, consolidar la construcción de aprendizajes significativos</a:t>
            </a:r>
          </a:p>
          <a:p>
            <a:pPr algn="just"/>
            <a:r>
              <a:rPr lang="es-CO" sz="2400" dirty="0"/>
              <a:t>El intercambio de saberes que se produce entre los maestros de diversas áreas permite deducir que los procesos pedagógicos que construimos en la escuela tienen una mayor transcendencia y capacidad de transformación si se hacen en colectivo. </a:t>
            </a:r>
          </a:p>
        </p:txBody>
      </p:sp>
    </p:spTree>
    <p:extLst>
      <p:ext uri="{BB962C8B-B14F-4D97-AF65-F5344CB8AC3E}">
        <p14:creationId xmlns:p14="http://schemas.microsoft.com/office/powerpoint/2010/main" val="2993440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http://www.aleovias.com/aleoAdmin/archivos/files/0localidad_1306169931.png"/>
          <p:cNvPicPr>
            <a:picLocks noChangeAspect="1" noChangeArrowheads="1"/>
          </p:cNvPicPr>
          <p:nvPr/>
        </p:nvPicPr>
        <p:blipFill>
          <a:blip r:embed="rId2" cstate="print"/>
          <a:srcRect l="3125" t="7937" r="3125" b="15344"/>
          <a:stretch>
            <a:fillRect/>
          </a:stretch>
        </p:blipFill>
        <p:spPr bwMode="auto">
          <a:xfrm>
            <a:off x="1460379" y="1801202"/>
            <a:ext cx="5616624" cy="2564904"/>
          </a:xfrm>
          <a:prstGeom prst="rect">
            <a:avLst/>
          </a:prstGeom>
          <a:noFill/>
        </p:spPr>
      </p:pic>
      <p:pic>
        <p:nvPicPr>
          <p:cNvPr id="26630" name="Picture 6" descr="http://www.partidoverde.org.co/images/zonaverde-bosa.jpg"/>
          <p:cNvPicPr>
            <a:picLocks noChangeAspect="1" noChangeArrowheads="1"/>
          </p:cNvPicPr>
          <p:nvPr/>
        </p:nvPicPr>
        <p:blipFill>
          <a:blip r:embed="rId3" cstate="print"/>
          <a:srcRect/>
          <a:stretch>
            <a:fillRect/>
          </a:stretch>
        </p:blipFill>
        <p:spPr bwMode="auto">
          <a:xfrm rot="10800000">
            <a:off x="8058614" y="1646716"/>
            <a:ext cx="2723558" cy="2293834"/>
          </a:xfrm>
          <a:prstGeom prst="rect">
            <a:avLst/>
          </a:prstGeom>
          <a:ln>
            <a:noFill/>
          </a:ln>
          <a:effectLst>
            <a:outerShdw blurRad="190500" algn="tl" rotWithShape="0">
              <a:srgbClr val="000000">
                <a:alpha val="70000"/>
              </a:srgbClr>
            </a:outerShdw>
          </a:effectLst>
        </p:spPr>
      </p:pic>
      <p:pic>
        <p:nvPicPr>
          <p:cNvPr id="26632" name="Picture 8" descr="http://mimochila.files.wordpress.com/2010/02/cuidemos-las-escuelas-colegio-maria-auxiliadora-400-x-225.jpg?w=600"/>
          <p:cNvPicPr>
            <a:picLocks noChangeAspect="1" noChangeArrowheads="1"/>
          </p:cNvPicPr>
          <p:nvPr/>
        </p:nvPicPr>
        <p:blipFill>
          <a:blip r:embed="rId4" cstate="print"/>
          <a:srcRect/>
          <a:stretch>
            <a:fillRect/>
          </a:stretch>
        </p:blipFill>
        <p:spPr bwMode="auto">
          <a:xfrm>
            <a:off x="8268377" y="2800504"/>
            <a:ext cx="720080" cy="405045"/>
          </a:xfrm>
          <a:prstGeom prst="rect">
            <a:avLst/>
          </a:prstGeom>
          <a:noFill/>
        </p:spPr>
      </p:pic>
      <p:sp>
        <p:nvSpPr>
          <p:cNvPr id="9" name="8 CuadroTexto"/>
          <p:cNvSpPr txBox="1"/>
          <p:nvPr/>
        </p:nvSpPr>
        <p:spPr>
          <a:xfrm>
            <a:off x="2819586" y="4750390"/>
            <a:ext cx="2448272" cy="369332"/>
          </a:xfrm>
          <a:prstGeom prst="rect">
            <a:avLst/>
          </a:prstGeom>
          <a:noFill/>
        </p:spPr>
        <p:txBody>
          <a:bodyPr wrap="square" rtlCol="0">
            <a:spAutoFit/>
          </a:bodyPr>
          <a:lstStyle/>
          <a:p>
            <a:pPr algn="ctr"/>
            <a:r>
              <a:rPr lang="es-CO" dirty="0">
                <a:latin typeface="Papyrus" pitchFamily="66" charset="0"/>
              </a:rPr>
              <a:t>Localidad de Bosa </a:t>
            </a:r>
          </a:p>
        </p:txBody>
      </p:sp>
      <p:sp>
        <p:nvSpPr>
          <p:cNvPr id="10" name="9 CuadroTexto"/>
          <p:cNvSpPr txBox="1"/>
          <p:nvPr/>
        </p:nvSpPr>
        <p:spPr>
          <a:xfrm>
            <a:off x="4426992" y="2431172"/>
            <a:ext cx="1800200" cy="369332"/>
          </a:xfrm>
          <a:prstGeom prst="rect">
            <a:avLst/>
          </a:prstGeom>
          <a:noFill/>
        </p:spPr>
        <p:txBody>
          <a:bodyPr wrap="square" rtlCol="0">
            <a:spAutoFit/>
          </a:bodyPr>
          <a:lstStyle/>
          <a:p>
            <a:pPr algn="ctr"/>
            <a:r>
              <a:rPr lang="es-CO" dirty="0">
                <a:latin typeface="Papyrus" pitchFamily="66" charset="0"/>
              </a:rPr>
              <a:t>Bogotá D.C.</a:t>
            </a:r>
          </a:p>
        </p:txBody>
      </p:sp>
      <p:sp>
        <p:nvSpPr>
          <p:cNvPr id="11" name="10 CuadroTexto"/>
          <p:cNvSpPr txBox="1"/>
          <p:nvPr/>
        </p:nvSpPr>
        <p:spPr>
          <a:xfrm>
            <a:off x="7876354" y="1189177"/>
            <a:ext cx="2905818" cy="400110"/>
          </a:xfrm>
          <a:prstGeom prst="rect">
            <a:avLst/>
          </a:prstGeom>
          <a:noFill/>
        </p:spPr>
        <p:txBody>
          <a:bodyPr wrap="square" rtlCol="0">
            <a:spAutoFit/>
          </a:bodyPr>
          <a:lstStyle/>
          <a:p>
            <a:pPr algn="ctr"/>
            <a:r>
              <a:rPr lang="es-CO" sz="2000" dirty="0">
                <a:latin typeface="Papyrus" pitchFamily="66" charset="0"/>
              </a:rPr>
              <a:t>Colegio la Concepción</a:t>
            </a:r>
          </a:p>
        </p:txBody>
      </p:sp>
      <p:cxnSp>
        <p:nvCxnSpPr>
          <p:cNvPr id="15" name="14 Conector recto de flecha"/>
          <p:cNvCxnSpPr>
            <a:endCxn id="26632" idx="1"/>
          </p:cNvCxnSpPr>
          <p:nvPr/>
        </p:nvCxnSpPr>
        <p:spPr>
          <a:xfrm flipV="1">
            <a:off x="3754341" y="3003027"/>
            <a:ext cx="4514036" cy="106645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8" name="Título 1"/>
          <p:cNvSpPr>
            <a:spLocks noGrp="1"/>
          </p:cNvSpPr>
          <p:nvPr>
            <p:ph type="title"/>
          </p:nvPr>
        </p:nvSpPr>
        <p:spPr>
          <a:xfrm>
            <a:off x="789876" y="446629"/>
            <a:ext cx="10515600" cy="942603"/>
          </a:xfrm>
        </p:spPr>
        <p:txBody>
          <a:bodyPr/>
          <a:lstStyle/>
          <a:p>
            <a:pPr algn="ctr"/>
            <a:r>
              <a:rPr lang="es-CO" b="1" dirty="0"/>
              <a:t>¿Quiénes participan? </a:t>
            </a:r>
          </a:p>
        </p:txBody>
      </p:sp>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2224" y="4079737"/>
            <a:ext cx="2723558" cy="2079970"/>
          </a:xfrm>
          <a:prstGeom prst="rect">
            <a:avLst/>
          </a:prstGeom>
          <a:effectLst>
            <a:glow rad="101600">
              <a:schemeClr val="accent1">
                <a:satMod val="175000"/>
                <a:alpha val="40000"/>
              </a:schemeClr>
            </a:glow>
          </a:effectLst>
        </p:spPr>
      </p:pic>
      <p:pic>
        <p:nvPicPr>
          <p:cNvPr id="4" name="Imagen 3">
            <a:extLst>
              <a:ext uri="{FF2B5EF4-FFF2-40B4-BE49-F238E27FC236}">
                <a16:creationId xmlns:a16="http://schemas.microsoft.com/office/drawing/2014/main" id="{823BDA6F-3051-454F-AA4F-2F79F593073C}"/>
              </a:ext>
            </a:extLst>
          </p:cNvPr>
          <p:cNvPicPr>
            <a:picLocks noChangeAspect="1"/>
          </p:cNvPicPr>
          <p:nvPr/>
        </p:nvPicPr>
        <p:blipFill>
          <a:blip r:embed="rId6"/>
          <a:stretch>
            <a:fillRect/>
          </a:stretch>
        </p:blipFill>
        <p:spPr>
          <a:xfrm>
            <a:off x="1505784" y="35181"/>
            <a:ext cx="2627604" cy="1707028"/>
          </a:xfrm>
          <a:prstGeom prst="rect">
            <a:avLst/>
          </a:prstGeom>
        </p:spPr>
      </p:pic>
    </p:spTree>
    <p:extLst>
      <p:ext uri="{BB962C8B-B14F-4D97-AF65-F5344CB8AC3E}">
        <p14:creationId xmlns:p14="http://schemas.microsoft.com/office/powerpoint/2010/main" val="3408317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62317" y="666649"/>
            <a:ext cx="9601196" cy="874803"/>
          </a:xfrm>
        </p:spPr>
        <p:txBody>
          <a:bodyPr/>
          <a:lstStyle/>
          <a:p>
            <a:r>
              <a:rPr lang="es-CO" b="1" dirty="0"/>
              <a:t>Agradecimientos  </a:t>
            </a:r>
          </a:p>
        </p:txBody>
      </p:sp>
      <p:sp>
        <p:nvSpPr>
          <p:cNvPr id="3" name="Marcador de contenido 2"/>
          <p:cNvSpPr>
            <a:spLocks noGrp="1"/>
          </p:cNvSpPr>
          <p:nvPr>
            <p:ph idx="1"/>
          </p:nvPr>
        </p:nvSpPr>
        <p:spPr>
          <a:xfrm>
            <a:off x="1295401" y="1997612"/>
            <a:ext cx="9601196" cy="3318936"/>
          </a:xfrm>
        </p:spPr>
        <p:txBody>
          <a:bodyPr/>
          <a:lstStyle/>
          <a:p>
            <a:r>
              <a:rPr lang="es-CO" sz="2400" dirty="0"/>
              <a:t>Comunidad educativa del Colegio La Concepción</a:t>
            </a:r>
          </a:p>
          <a:p>
            <a:r>
              <a:rPr lang="es-CO" sz="2400" dirty="0"/>
              <a:t> Secretaria de Educación de Bogotá </a:t>
            </a:r>
          </a:p>
          <a:p>
            <a:r>
              <a:rPr lang="es-CO" sz="2400" dirty="0"/>
              <a:t>IDEP</a:t>
            </a:r>
          </a:p>
          <a:p>
            <a:pPr marL="0" indent="0">
              <a:buNone/>
            </a:pPr>
            <a:endParaRPr lang="es-CO" dirty="0"/>
          </a:p>
        </p:txBody>
      </p:sp>
      <p:sp>
        <p:nvSpPr>
          <p:cNvPr id="4" name="AutoShape 2" descr="Resultado de imagen para idep"/>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1030" name="Picture 6" descr="Resultado de imagen para i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307" y="4754880"/>
            <a:ext cx="3188290" cy="10332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secretaria de educacion de bogo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695" y="4426047"/>
            <a:ext cx="2943225" cy="13620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1"/>
          <p:cNvGrpSpPr>
            <a:grpSpLocks/>
          </p:cNvGrpSpPr>
          <p:nvPr/>
        </p:nvGrpSpPr>
        <p:grpSpPr bwMode="auto">
          <a:xfrm>
            <a:off x="1726686" y="4426047"/>
            <a:ext cx="1955147" cy="1283140"/>
            <a:chOff x="159" y="164"/>
            <a:chExt cx="861" cy="706"/>
          </a:xfrm>
        </p:grpSpPr>
        <p:pic>
          <p:nvPicPr>
            <p:cNvPr id="9" name="Picture 2" descr="Ro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 y="164"/>
              <a:ext cx="212" cy="6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3"/>
            <p:cNvSpPr txBox="1">
              <a:spLocks noChangeArrowheads="1"/>
            </p:cNvSpPr>
            <p:nvPr/>
          </p:nvSpPr>
          <p:spPr bwMode="auto">
            <a:xfrm>
              <a:off x="159" y="754"/>
              <a:ext cx="861" cy="11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nSpc>
                  <a:spcPct val="115000"/>
                </a:lnSpc>
                <a:spcAft>
                  <a:spcPts val="1000"/>
                </a:spcAft>
              </a:pPr>
              <a:r>
                <a:rPr lang="es-CO" sz="600" b="1">
                  <a:solidFill>
                    <a:srgbClr val="CC0000"/>
                  </a:solidFill>
                  <a:effectLst/>
                  <a:latin typeface="Lucida Calligraphy" panose="03010101010101010101" pitchFamily="66" charset="0"/>
                  <a:ea typeface="Times New Roman" panose="02020603050405020304" pitchFamily="18" charset="0"/>
                  <a:cs typeface="Lucida Calligraphy" panose="03010101010101010101" pitchFamily="66" charset="0"/>
                </a:rPr>
                <a:t>Colegio La Concepción CED</a:t>
              </a:r>
              <a:endParaRPr lang="es-CO" sz="1100">
                <a:effectLst/>
                <a:latin typeface="Calibri" panose="020F0502020204030204" pitchFamily="34"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3867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74924" y="491082"/>
            <a:ext cx="9601196" cy="982038"/>
          </a:xfrm>
        </p:spPr>
        <p:txBody>
          <a:bodyPr>
            <a:normAutofit/>
          </a:bodyPr>
          <a:lstStyle/>
          <a:p>
            <a:r>
              <a:rPr lang="es-CO" b="1" dirty="0"/>
              <a:t>¿Cómo surge la estrategia? </a:t>
            </a:r>
          </a:p>
        </p:txBody>
      </p:sp>
      <p:sp>
        <p:nvSpPr>
          <p:cNvPr id="3" name="2 Marcador de contenido"/>
          <p:cNvSpPr>
            <a:spLocks noGrp="1"/>
          </p:cNvSpPr>
          <p:nvPr>
            <p:ph idx="1"/>
          </p:nvPr>
        </p:nvSpPr>
        <p:spPr>
          <a:xfrm>
            <a:off x="1041510" y="2025747"/>
            <a:ext cx="8930727" cy="3713870"/>
          </a:xfrm>
        </p:spPr>
        <p:txBody>
          <a:bodyPr>
            <a:normAutofit/>
          </a:bodyPr>
          <a:lstStyle/>
          <a:p>
            <a:pPr algn="just">
              <a:buFont typeface="Arial" panose="020B0604020202020204" pitchFamily="34" charset="0"/>
              <a:buChar char="•"/>
            </a:pPr>
            <a:r>
              <a:rPr lang="es-CO" sz="2800" dirty="0"/>
              <a:t>Representaciones de ambiente de la CED La Concepción (Duarte y Vallejo, 2013)</a:t>
            </a:r>
          </a:p>
          <a:p>
            <a:pPr marL="0" indent="0" algn="just">
              <a:buNone/>
            </a:pPr>
            <a:endParaRPr lang="es-CO" sz="2800" dirty="0"/>
          </a:p>
          <a:p>
            <a:pPr marL="0" indent="0">
              <a:buNone/>
            </a:pPr>
            <a:r>
              <a:rPr lang="es-CO" sz="2800" dirty="0"/>
              <a:t>1. Enmarcadas en las Ciencias Naturales</a:t>
            </a:r>
          </a:p>
          <a:p>
            <a:pPr marL="0" indent="0">
              <a:buNone/>
            </a:pPr>
            <a:r>
              <a:rPr lang="es-CO" sz="2800" dirty="0"/>
              <a:t>2. Visión de ambiente Naturalista </a:t>
            </a:r>
          </a:p>
          <a:p>
            <a:pPr marL="0" indent="0">
              <a:buNone/>
            </a:pPr>
            <a:r>
              <a:rPr lang="es-CO" sz="2800" dirty="0"/>
              <a:t>3. Noción de educación ambiental</a:t>
            </a:r>
          </a:p>
          <a:p>
            <a:pPr marL="0" indent="0">
              <a:buNone/>
            </a:pPr>
            <a:r>
              <a:rPr lang="es-CO" sz="2800" dirty="0"/>
              <a:t> desde la conservación/recursista</a:t>
            </a:r>
          </a:p>
        </p:txBody>
      </p:sp>
      <p:pic>
        <p:nvPicPr>
          <p:cNvPr id="4" name="Imagen 3">
            <a:extLst>
              <a:ext uri="{FF2B5EF4-FFF2-40B4-BE49-F238E27FC236}">
                <a16:creationId xmlns:a16="http://schemas.microsoft.com/office/drawing/2014/main" id="{C7F0C2C6-D5B8-4CB5-AC4C-1244E2037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3226" y="3131001"/>
            <a:ext cx="3210945" cy="2608616"/>
          </a:xfrm>
          <a:prstGeom prst="rect">
            <a:avLst/>
          </a:prstGeom>
          <a:ln w="12700">
            <a:solidFill>
              <a:srgbClr val="000000"/>
            </a:solidFill>
          </a:ln>
          <a:effectLst>
            <a:glow rad="139700">
              <a:schemeClr val="accent1">
                <a:satMod val="175000"/>
                <a:alpha val="40000"/>
              </a:schemeClr>
            </a:glow>
          </a:effectLst>
        </p:spPr>
      </p:pic>
      <p:pic>
        <p:nvPicPr>
          <p:cNvPr id="5" name="Imagen 4">
            <a:extLst>
              <a:ext uri="{FF2B5EF4-FFF2-40B4-BE49-F238E27FC236}">
                <a16:creationId xmlns:a16="http://schemas.microsoft.com/office/drawing/2014/main" id="{27E0C231-A675-43F9-AF84-8B271CC2B551}"/>
              </a:ext>
            </a:extLst>
          </p:cNvPr>
          <p:cNvPicPr>
            <a:picLocks noChangeAspect="1"/>
          </p:cNvPicPr>
          <p:nvPr/>
        </p:nvPicPr>
        <p:blipFill>
          <a:blip r:embed="rId3"/>
          <a:stretch>
            <a:fillRect/>
          </a:stretch>
        </p:blipFill>
        <p:spPr>
          <a:xfrm>
            <a:off x="1434314" y="100451"/>
            <a:ext cx="2627604" cy="1707028"/>
          </a:xfrm>
          <a:prstGeom prst="rect">
            <a:avLst/>
          </a:prstGeom>
        </p:spPr>
      </p:pic>
    </p:spTree>
    <p:extLst>
      <p:ext uri="{BB962C8B-B14F-4D97-AF65-F5344CB8AC3E}">
        <p14:creationId xmlns:p14="http://schemas.microsoft.com/office/powerpoint/2010/main" val="832749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EE71D293-D2CF-42EA-8375-425164094411}"/>
              </a:ext>
            </a:extLst>
          </p:cNvPr>
          <p:cNvSpPr>
            <a:spLocks noGrp="1"/>
          </p:cNvSpPr>
          <p:nvPr>
            <p:ph type="title"/>
          </p:nvPr>
        </p:nvSpPr>
        <p:spPr>
          <a:xfrm>
            <a:off x="1919536" y="476672"/>
            <a:ext cx="8064896" cy="859702"/>
          </a:xfrm>
        </p:spPr>
        <p:txBody>
          <a:bodyPr/>
          <a:lstStyle/>
          <a:p>
            <a:r>
              <a:rPr lang="es-CO" b="1" dirty="0"/>
              <a:t>¿Cuáles fueron las acciones?</a:t>
            </a:r>
          </a:p>
        </p:txBody>
      </p:sp>
      <p:graphicFrame>
        <p:nvGraphicFramePr>
          <p:cNvPr id="4" name="Diagrama 3">
            <a:extLst>
              <a:ext uri="{FF2B5EF4-FFF2-40B4-BE49-F238E27FC236}">
                <a16:creationId xmlns:a16="http://schemas.microsoft.com/office/drawing/2014/main" id="{E9A7E080-2D9F-4128-8C2F-1383FBD01941}"/>
              </a:ext>
            </a:extLst>
          </p:cNvPr>
          <p:cNvGraphicFramePr/>
          <p:nvPr>
            <p:extLst>
              <p:ext uri="{D42A27DB-BD31-4B8C-83A1-F6EECF244321}">
                <p14:modId xmlns:p14="http://schemas.microsoft.com/office/powerpoint/2010/main" val="1889295727"/>
              </p:ext>
            </p:extLst>
          </p:nvPr>
        </p:nvGraphicFramePr>
        <p:xfrm>
          <a:off x="3123028" y="1336374"/>
          <a:ext cx="9606450" cy="5044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5 CuadroTexto">
            <a:extLst>
              <a:ext uri="{FF2B5EF4-FFF2-40B4-BE49-F238E27FC236}">
                <a16:creationId xmlns:a16="http://schemas.microsoft.com/office/drawing/2014/main" id="{486ADEE1-CA5A-4E8E-8B59-A519CB7EF9F1}"/>
              </a:ext>
            </a:extLst>
          </p:cNvPr>
          <p:cNvSpPr txBox="1"/>
          <p:nvPr/>
        </p:nvSpPr>
        <p:spPr>
          <a:xfrm>
            <a:off x="1463875" y="2142065"/>
            <a:ext cx="3191696" cy="584775"/>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PARADIGMA INTERPRETATIVO </a:t>
            </a:r>
          </a:p>
        </p:txBody>
      </p:sp>
      <p:sp>
        <p:nvSpPr>
          <p:cNvPr id="6" name="5 CuadroTexto">
            <a:extLst>
              <a:ext uri="{FF2B5EF4-FFF2-40B4-BE49-F238E27FC236}">
                <a16:creationId xmlns:a16="http://schemas.microsoft.com/office/drawing/2014/main" id="{C1B3228A-0791-41A5-960D-0873D701B21C}"/>
              </a:ext>
            </a:extLst>
          </p:cNvPr>
          <p:cNvSpPr txBox="1"/>
          <p:nvPr/>
        </p:nvSpPr>
        <p:spPr>
          <a:xfrm>
            <a:off x="1467941" y="3449078"/>
            <a:ext cx="3191696" cy="584775"/>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INVESTIGACIÓN ACCION </a:t>
            </a:r>
          </a:p>
        </p:txBody>
      </p:sp>
    </p:spTree>
    <p:extLst>
      <p:ext uri="{BB962C8B-B14F-4D97-AF65-F5344CB8AC3E}">
        <p14:creationId xmlns:p14="http://schemas.microsoft.com/office/powerpoint/2010/main" val="3039740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CuadroTexto"/>
          <p:cNvSpPr txBox="1"/>
          <p:nvPr/>
        </p:nvSpPr>
        <p:spPr>
          <a:xfrm>
            <a:off x="2005282" y="2523699"/>
            <a:ext cx="2690455" cy="338554"/>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INSTRUMENTOS</a:t>
            </a:r>
          </a:p>
        </p:txBody>
      </p:sp>
      <p:sp>
        <p:nvSpPr>
          <p:cNvPr id="10" name="9 CuadroTexto"/>
          <p:cNvSpPr txBox="1"/>
          <p:nvPr/>
        </p:nvSpPr>
        <p:spPr>
          <a:xfrm>
            <a:off x="4873197" y="703385"/>
            <a:ext cx="2854742" cy="584775"/>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TÉCNICAS CUALITATIVAS </a:t>
            </a:r>
          </a:p>
        </p:txBody>
      </p:sp>
      <p:sp>
        <p:nvSpPr>
          <p:cNvPr id="13" name="12 CuadroTexto"/>
          <p:cNvSpPr txBox="1"/>
          <p:nvPr/>
        </p:nvSpPr>
        <p:spPr>
          <a:xfrm>
            <a:off x="5023123" y="2185145"/>
            <a:ext cx="2554887" cy="338554"/>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TRIANGULACION</a:t>
            </a:r>
          </a:p>
        </p:txBody>
      </p:sp>
      <p:sp>
        <p:nvSpPr>
          <p:cNvPr id="14" name="13 CuadroTexto"/>
          <p:cNvSpPr txBox="1"/>
          <p:nvPr/>
        </p:nvSpPr>
        <p:spPr>
          <a:xfrm>
            <a:off x="7578010" y="2620329"/>
            <a:ext cx="2357422" cy="338554"/>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ENTREVISTA</a:t>
            </a:r>
          </a:p>
        </p:txBody>
      </p:sp>
      <p:sp>
        <p:nvSpPr>
          <p:cNvPr id="15" name="14 CuadroTexto"/>
          <p:cNvSpPr txBox="1"/>
          <p:nvPr/>
        </p:nvSpPr>
        <p:spPr>
          <a:xfrm>
            <a:off x="1102415" y="4017244"/>
            <a:ext cx="2357454" cy="338554"/>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INFORMES </a:t>
            </a:r>
          </a:p>
        </p:txBody>
      </p:sp>
      <p:cxnSp>
        <p:nvCxnSpPr>
          <p:cNvPr id="32" name="31 Conector recto de flecha"/>
          <p:cNvCxnSpPr>
            <a:cxnSpLocks/>
            <a:stCxn id="10" idx="2"/>
            <a:endCxn id="14" idx="0"/>
          </p:cNvCxnSpPr>
          <p:nvPr/>
        </p:nvCxnSpPr>
        <p:spPr>
          <a:xfrm>
            <a:off x="6300568" y="1288160"/>
            <a:ext cx="2456153" cy="13321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33 Conector recto de flecha"/>
          <p:cNvCxnSpPr>
            <a:cxnSpLocks/>
            <a:stCxn id="10" idx="2"/>
          </p:cNvCxnSpPr>
          <p:nvPr/>
        </p:nvCxnSpPr>
        <p:spPr>
          <a:xfrm>
            <a:off x="6300568" y="1288160"/>
            <a:ext cx="0" cy="8641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35 Conector recto de flecha"/>
          <p:cNvCxnSpPr>
            <a:cxnSpLocks/>
            <a:stCxn id="8" idx="2"/>
            <a:endCxn id="15" idx="0"/>
          </p:cNvCxnSpPr>
          <p:nvPr/>
        </p:nvCxnSpPr>
        <p:spPr>
          <a:xfrm flipH="1">
            <a:off x="2281142" y="2862253"/>
            <a:ext cx="1069368" cy="11549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37 CuadroTexto"/>
          <p:cNvSpPr txBox="1"/>
          <p:nvPr/>
        </p:nvSpPr>
        <p:spPr>
          <a:xfrm>
            <a:off x="8707355" y="4010676"/>
            <a:ext cx="3214678" cy="338554"/>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SEMIESTRUCTURADA </a:t>
            </a:r>
          </a:p>
        </p:txBody>
      </p:sp>
      <p:sp>
        <p:nvSpPr>
          <p:cNvPr id="39" name="38 CuadroTexto"/>
          <p:cNvSpPr txBox="1"/>
          <p:nvPr/>
        </p:nvSpPr>
        <p:spPr>
          <a:xfrm>
            <a:off x="6528512" y="4035313"/>
            <a:ext cx="2000264" cy="338554"/>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NARRATIVA </a:t>
            </a:r>
          </a:p>
        </p:txBody>
      </p:sp>
      <p:cxnSp>
        <p:nvCxnSpPr>
          <p:cNvPr id="63" name="62 Conector recto de flecha"/>
          <p:cNvCxnSpPr>
            <a:cxnSpLocks/>
            <a:stCxn id="14" idx="2"/>
            <a:endCxn id="38" idx="0"/>
          </p:cNvCxnSpPr>
          <p:nvPr/>
        </p:nvCxnSpPr>
        <p:spPr>
          <a:xfrm>
            <a:off x="8756721" y="2958883"/>
            <a:ext cx="1557973" cy="10517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a:cxnSpLocks/>
            <a:stCxn id="14" idx="2"/>
            <a:endCxn id="39" idx="0"/>
          </p:cNvCxnSpPr>
          <p:nvPr/>
        </p:nvCxnSpPr>
        <p:spPr>
          <a:xfrm flipH="1">
            <a:off x="7528644" y="2958883"/>
            <a:ext cx="1228077" cy="107643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81 Conector recto de flecha"/>
          <p:cNvCxnSpPr>
            <a:cxnSpLocks/>
            <a:stCxn id="10" idx="2"/>
            <a:endCxn id="8" idx="0"/>
          </p:cNvCxnSpPr>
          <p:nvPr/>
        </p:nvCxnSpPr>
        <p:spPr>
          <a:xfrm flipH="1">
            <a:off x="3350510" y="1288160"/>
            <a:ext cx="2950058" cy="12355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ítulo 1"/>
          <p:cNvSpPr txBox="1">
            <a:spLocks/>
          </p:cNvSpPr>
          <p:nvPr/>
        </p:nvSpPr>
        <p:spPr>
          <a:xfrm>
            <a:off x="-31799" y="589719"/>
            <a:ext cx="12034976" cy="61260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CO" dirty="0"/>
          </a:p>
        </p:txBody>
      </p:sp>
      <p:cxnSp>
        <p:nvCxnSpPr>
          <p:cNvPr id="35" name="31 Conector recto de flecha"/>
          <p:cNvCxnSpPr>
            <a:cxnSpLocks/>
            <a:stCxn id="8" idx="2"/>
            <a:endCxn id="40" idx="0"/>
          </p:cNvCxnSpPr>
          <p:nvPr/>
        </p:nvCxnSpPr>
        <p:spPr>
          <a:xfrm>
            <a:off x="3350510" y="2862253"/>
            <a:ext cx="1456468" cy="1173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13 CuadroTexto"/>
          <p:cNvSpPr txBox="1"/>
          <p:nvPr/>
        </p:nvSpPr>
        <p:spPr>
          <a:xfrm>
            <a:off x="3628267" y="4035313"/>
            <a:ext cx="2357422" cy="338554"/>
          </a:xfrm>
          <a:prstGeom prst="rect">
            <a:avLst/>
          </a:prstGeom>
          <a:solidFill>
            <a:schemeClr val="accent1"/>
          </a:solidFill>
        </p:spPr>
        <p:txBody>
          <a:bodyPr wrap="square" rtlCol="0">
            <a:spAutoFit/>
          </a:bodyPr>
          <a:lstStyle/>
          <a:p>
            <a:pPr algn="ctr"/>
            <a:r>
              <a:rPr lang="es-CO" sz="1600" b="1" dirty="0">
                <a:solidFill>
                  <a:schemeClr val="bg1"/>
                </a:solidFill>
                <a:latin typeface="Papyrus" pitchFamily="66" charset="0"/>
              </a:rPr>
              <a:t>DEBATES</a:t>
            </a:r>
          </a:p>
        </p:txBody>
      </p:sp>
      <p:pic>
        <p:nvPicPr>
          <p:cNvPr id="2" name="Imagen 1">
            <a:extLst>
              <a:ext uri="{FF2B5EF4-FFF2-40B4-BE49-F238E27FC236}">
                <a16:creationId xmlns:a16="http://schemas.microsoft.com/office/drawing/2014/main" id="{C3469D5D-C096-426A-BB14-61AF1674EB72}"/>
              </a:ext>
            </a:extLst>
          </p:cNvPr>
          <p:cNvPicPr>
            <a:picLocks noChangeAspect="1"/>
          </p:cNvPicPr>
          <p:nvPr/>
        </p:nvPicPr>
        <p:blipFill>
          <a:blip r:embed="rId2"/>
          <a:stretch>
            <a:fillRect/>
          </a:stretch>
        </p:blipFill>
        <p:spPr>
          <a:xfrm>
            <a:off x="1549073" y="295023"/>
            <a:ext cx="2627604" cy="1707028"/>
          </a:xfrm>
          <a:prstGeom prst="rect">
            <a:avLst/>
          </a:prstGeom>
        </p:spPr>
      </p:pic>
      <p:pic>
        <p:nvPicPr>
          <p:cNvPr id="23" name="Imagen 22">
            <a:extLst>
              <a:ext uri="{FF2B5EF4-FFF2-40B4-BE49-F238E27FC236}">
                <a16:creationId xmlns:a16="http://schemas.microsoft.com/office/drawing/2014/main" id="{B0B0B538-40AB-4D25-BDD2-298A687DBDDE}"/>
              </a:ext>
            </a:extLst>
          </p:cNvPr>
          <p:cNvPicPr>
            <a:picLocks noChangeAspect="1"/>
          </p:cNvPicPr>
          <p:nvPr/>
        </p:nvPicPr>
        <p:blipFill rotWithShape="1">
          <a:blip r:embed="rId3"/>
          <a:srcRect t="22224"/>
          <a:stretch/>
        </p:blipFill>
        <p:spPr>
          <a:xfrm>
            <a:off x="8251451" y="4572000"/>
            <a:ext cx="2261812" cy="2087477"/>
          </a:xfrm>
          <a:prstGeom prst="rect">
            <a:avLst/>
          </a:prstGeom>
          <a:ln>
            <a:noFill/>
          </a:ln>
          <a:effectLst>
            <a:glow rad="139700">
              <a:schemeClr val="accent1">
                <a:satMod val="175000"/>
                <a:alpha val="40000"/>
              </a:schemeClr>
            </a:glow>
            <a:outerShdw blurRad="190500" algn="tl" rotWithShape="0">
              <a:srgbClr val="000000">
                <a:alpha val="70000"/>
              </a:srgbClr>
            </a:outerShdw>
          </a:effectLst>
        </p:spPr>
      </p:pic>
      <p:pic>
        <p:nvPicPr>
          <p:cNvPr id="24" name="Imagen 23">
            <a:extLst>
              <a:ext uri="{FF2B5EF4-FFF2-40B4-BE49-F238E27FC236}">
                <a16:creationId xmlns:a16="http://schemas.microsoft.com/office/drawing/2014/main" id="{05F35514-03B3-428A-AD27-397675401A57}"/>
              </a:ext>
            </a:extLst>
          </p:cNvPr>
          <p:cNvPicPr>
            <a:picLocks noChangeAspect="1"/>
          </p:cNvPicPr>
          <p:nvPr/>
        </p:nvPicPr>
        <p:blipFill>
          <a:blip r:embed="rId4"/>
          <a:stretch>
            <a:fillRect/>
          </a:stretch>
        </p:blipFill>
        <p:spPr>
          <a:xfrm>
            <a:off x="1678737" y="4399952"/>
            <a:ext cx="4608975" cy="2259525"/>
          </a:xfrm>
          <a:prstGeom prst="rect">
            <a:avLst/>
          </a:prstGeom>
        </p:spPr>
      </p:pic>
    </p:spTree>
    <p:extLst>
      <p:ext uri="{BB962C8B-B14F-4D97-AF65-F5344CB8AC3E}">
        <p14:creationId xmlns:p14="http://schemas.microsoft.com/office/powerpoint/2010/main" val="249827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D8DF37AF-D97C-4877-B8EA-2A8E357F9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8" name="Group 10">
            <a:extLst>
              <a:ext uri="{FF2B5EF4-FFF2-40B4-BE49-F238E27FC236}">
                <a16:creationId xmlns:a16="http://schemas.microsoft.com/office/drawing/2014/main" id="{5BB79FB5-9F64-4C8E-BFF2-AFFE23622A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57608" y="228600"/>
            <a:ext cx="2851523" cy="6638625"/>
            <a:chOff x="2487613" y="285750"/>
            <a:chExt cx="2428875" cy="5654676"/>
          </a:xfrm>
        </p:grpSpPr>
        <p:sp>
          <p:nvSpPr>
            <p:cNvPr id="12" name="Freeform 11">
              <a:extLst>
                <a:ext uri="{FF2B5EF4-FFF2-40B4-BE49-F238E27FC236}">
                  <a16:creationId xmlns:a16="http://schemas.microsoft.com/office/drawing/2014/main" id="{6F53D094-ECB1-4230-B917-78BDBCE81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0" name="Freeform 12">
              <a:extLst>
                <a:ext uri="{FF2B5EF4-FFF2-40B4-BE49-F238E27FC236}">
                  <a16:creationId xmlns:a16="http://schemas.microsoft.com/office/drawing/2014/main" id="{02F869AA-2D17-4C28-B3EC-AEC98232D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id="{5D28F6A8-8093-43A1-BD95-51D34D5C3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id="{50B020A8-F88E-4098-82A7-D52FD4BDF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id="{F2C724C4-B1B3-4C6F-8E93-C4979AAD23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id="{BC3ED5C4-C5ED-4B4D-AE37-33751EF3ED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id="{B48769F3-B6E7-410C-AB18-5D25047DC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id="{944A45D2-2CFE-4808-A388-075829DF28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id="{8B38A2C5-3E9A-4BA5-9A4C-5AFF8F836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id="{86CFB045-2A9C-4AB9-B5D3-DE5CF255A4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id="{C3E01A9C-C572-4A2B-8362-5768102BB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id="{F1151ACB-2F08-4C24-B5F1-0F8AFF8BB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id="{CEDAACBF-B8FF-487D-AE9F-7515CD34FF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84823" y="-786"/>
            <a:ext cx="2356675" cy="6854040"/>
            <a:chOff x="6627813" y="194833"/>
            <a:chExt cx="1952625" cy="5678918"/>
          </a:xfrm>
        </p:grpSpPr>
        <p:sp>
          <p:nvSpPr>
            <p:cNvPr id="26" name="Freeform 27">
              <a:extLst>
                <a:ext uri="{FF2B5EF4-FFF2-40B4-BE49-F238E27FC236}">
                  <a16:creationId xmlns:a16="http://schemas.microsoft.com/office/drawing/2014/main" id="{14696B4F-8380-4D7A-A6C1-95DE57E8F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id="{BC2388A7-CC3B-445D-957A-5591A51BA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id="{0305F090-5340-4848-B00B-D6A19DFAF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id="{8AFE9E1E-2AC8-4636-89ED-E6E9E76794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id="{64450A02-6E29-4811-BE97-296070FAED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id="{9792ABEF-3A30-41EE-BF25-1C46B6CAA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id="{15645ED9-92C2-42FF-B019-8D761F8D4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id="{4195CAF3-D9C1-4EB1-9203-AC02DEDE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id="{E2E11E98-86BC-4E26-AFF6-4B5FBDD082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id="{6AE82C95-70F7-4479-9830-15C053506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id="{17DB4B01-D6F5-4E0C-8573-58806C6505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id="{277AE82D-A4E4-4E05-AB5A-EC5805E41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2" name="Título 1"/>
          <p:cNvSpPr>
            <a:spLocks noGrp="1"/>
          </p:cNvSpPr>
          <p:nvPr>
            <p:ph type="ctrTitle"/>
          </p:nvPr>
        </p:nvSpPr>
        <p:spPr>
          <a:xfrm>
            <a:off x="4929356" y="1073454"/>
            <a:ext cx="6576844" cy="3703928"/>
          </a:xfrm>
        </p:spPr>
        <p:txBody>
          <a:bodyPr>
            <a:normAutofit fontScale="90000"/>
          </a:bodyPr>
          <a:lstStyle/>
          <a:p>
            <a:pPr algn="ctr">
              <a:lnSpc>
                <a:spcPct val="90000"/>
              </a:lnSpc>
            </a:pPr>
            <a:r>
              <a:rPr lang="es-CO" sz="4800" dirty="0"/>
              <a:t>“</a:t>
            </a:r>
            <a:r>
              <a:rPr lang="es-CO" sz="4800" b="1" dirty="0"/>
              <a:t>LA HUERTA DE MI ABUELO</a:t>
            </a:r>
            <a:r>
              <a:rPr lang="es-CO" sz="4800" dirty="0"/>
              <a:t>”</a:t>
            </a:r>
            <a:br>
              <a:rPr lang="es-CO" sz="4800" dirty="0"/>
            </a:br>
            <a:br>
              <a:rPr lang="es-CO" sz="4800" dirty="0"/>
            </a:br>
            <a:r>
              <a:rPr lang="es-CO" sz="4800" dirty="0"/>
              <a:t>Vinculo de la familia </a:t>
            </a:r>
            <a:br>
              <a:rPr lang="es-CO" sz="4800" dirty="0"/>
            </a:br>
            <a:r>
              <a:rPr lang="es-CO" sz="4800" dirty="0"/>
              <a:t>y el currículo</a:t>
            </a:r>
            <a:br>
              <a:rPr lang="es-CO" sz="3100" dirty="0"/>
            </a:br>
            <a:endParaRPr lang="es-CO" sz="3100" dirty="0"/>
          </a:p>
        </p:txBody>
      </p:sp>
      <p:sp>
        <p:nvSpPr>
          <p:cNvPr id="39" name="Rectangle 38">
            <a:extLst>
              <a:ext uri="{FF2B5EF4-FFF2-40B4-BE49-F238E27FC236}">
                <a16:creationId xmlns:a16="http://schemas.microsoft.com/office/drawing/2014/main" id="{1D45CBAD-5A13-438D-9E28-94F81D5FE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57599"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3" name="Imagen 2">
            <a:extLst>
              <a:ext uri="{FF2B5EF4-FFF2-40B4-BE49-F238E27FC236}">
                <a16:creationId xmlns:a16="http://schemas.microsoft.com/office/drawing/2014/main" id="{2F8E41CB-755A-4CF9-8512-BA9E3909E317}"/>
              </a:ext>
            </a:extLst>
          </p:cNvPr>
          <p:cNvPicPr>
            <a:picLocks noChangeAspect="1"/>
          </p:cNvPicPr>
          <p:nvPr/>
        </p:nvPicPr>
        <p:blipFill rotWithShape="1">
          <a:blip r:embed="rId2"/>
          <a:srcRect l="2854" r="27158" b="2"/>
          <a:stretch/>
        </p:blipFill>
        <p:spPr>
          <a:xfrm>
            <a:off x="394827" y="233282"/>
            <a:ext cx="2910043" cy="2710780"/>
          </a:xfrm>
          <a:prstGeom prst="rect">
            <a:avLst/>
          </a:prstGeom>
        </p:spPr>
      </p:pic>
      <p:sp>
        <p:nvSpPr>
          <p:cNvPr id="41" name="Freeform 33">
            <a:extLst>
              <a:ext uri="{FF2B5EF4-FFF2-40B4-BE49-F238E27FC236}">
                <a16:creationId xmlns:a16="http://schemas.microsoft.com/office/drawing/2014/main" id="{36313C61-0943-4C1F-B2E9-CF6191494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57599"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4" name="Imagen 3"/>
          <p:cNvPicPr>
            <a:picLocks noChangeAspect="1"/>
          </p:cNvPicPr>
          <p:nvPr/>
        </p:nvPicPr>
        <p:blipFill rotWithShape="1">
          <a:blip r:embed="rId3" cstate="print">
            <a:extLst>
              <a:ext uri="{28A0092B-C50C-407E-A947-70E740481C1C}">
                <a14:useLocalDpi xmlns:a14="http://schemas.microsoft.com/office/drawing/2010/main" val="0"/>
              </a:ext>
            </a:extLst>
          </a:blip>
          <a:srcRect r="-4" b="12899"/>
          <a:stretch/>
        </p:blipFill>
        <p:spPr>
          <a:xfrm>
            <a:off x="-1552" y="3429000"/>
            <a:ext cx="3681047" cy="3429000"/>
          </a:xfrm>
          <a:prstGeom prst="rect">
            <a:avLst/>
          </a:prstGeom>
        </p:spPr>
      </p:pic>
      <p:cxnSp>
        <p:nvCxnSpPr>
          <p:cNvPr id="43" name="Straight Connector 42">
            <a:extLst>
              <a:ext uri="{FF2B5EF4-FFF2-40B4-BE49-F238E27FC236}">
                <a16:creationId xmlns:a16="http://schemas.microsoft.com/office/drawing/2014/main" id="{842E5186-03AC-4806-AA1C-39818097E7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934" y="3437932"/>
            <a:ext cx="3691467" cy="8955"/>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757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3199" y="215671"/>
            <a:ext cx="9601196" cy="1303867"/>
          </a:xfrm>
        </p:spPr>
        <p:txBody>
          <a:bodyPr/>
          <a:lstStyle/>
          <a:p>
            <a:pPr algn="ctr"/>
            <a:r>
              <a:rPr lang="es-CO" b="1" dirty="0"/>
              <a:t>¿Por qué una huerta dirigida por abuelos?</a:t>
            </a:r>
          </a:p>
        </p:txBody>
      </p:sp>
      <p:sp>
        <p:nvSpPr>
          <p:cNvPr id="5" name="Marcador de contenido 2"/>
          <p:cNvSpPr txBox="1">
            <a:spLocks/>
          </p:cNvSpPr>
          <p:nvPr/>
        </p:nvSpPr>
        <p:spPr>
          <a:xfrm>
            <a:off x="914400" y="2171471"/>
            <a:ext cx="10691447" cy="4867420"/>
          </a:xfrm>
          <a:prstGeom prst="rect">
            <a:avLst/>
          </a:prstGeom>
          <a:ln w="1270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s-CO" dirty="0"/>
              <a:t> </a:t>
            </a:r>
            <a:r>
              <a:rPr lang="es-CO" sz="2400" dirty="0"/>
              <a:t>Políticas de educación ambiental</a:t>
            </a:r>
          </a:p>
          <a:p>
            <a:pPr>
              <a:buFont typeface="Wingdings" panose="05000000000000000000" pitchFamily="2" charset="2"/>
              <a:buChar char="Ø"/>
            </a:pPr>
            <a:r>
              <a:rPr lang="es-CO" sz="2400" dirty="0"/>
              <a:t> Infraestructura de la Institución educativa </a:t>
            </a:r>
          </a:p>
          <a:p>
            <a:pPr marL="0" indent="0">
              <a:buNone/>
            </a:pPr>
            <a:r>
              <a:rPr lang="es-CO" sz="2400" dirty="0"/>
              <a:t>        ¿Podría un espacio natural vincular a la comunidad y abordar sus problemáticas?                  </a:t>
            </a:r>
          </a:p>
          <a:p>
            <a:pPr marL="0" indent="0" algn="ctr">
              <a:buFont typeface="Arial" panose="020B0604020202020204" pitchFamily="34" charset="0"/>
              <a:buNone/>
            </a:pPr>
            <a:endParaRPr lang="es-CO" sz="2400" dirty="0"/>
          </a:p>
          <a:p>
            <a:pPr marL="0" indent="0" algn="ctr">
              <a:buFont typeface="Arial" panose="020B0604020202020204" pitchFamily="34" charset="0"/>
              <a:buNone/>
            </a:pPr>
            <a:r>
              <a:rPr lang="es-CO" sz="2400" dirty="0"/>
              <a:t>¿cuáles eran las características de las familias de mi comunidad?</a:t>
            </a:r>
          </a:p>
          <a:p>
            <a:pPr marL="0" indent="0" algn="ctr">
              <a:buFont typeface="Arial" panose="020B0604020202020204" pitchFamily="34" charset="0"/>
              <a:buNone/>
            </a:pPr>
            <a:r>
              <a:rPr lang="es-CO" sz="2400" dirty="0"/>
              <a:t> </a:t>
            </a:r>
          </a:p>
          <a:p>
            <a:pPr>
              <a:buFont typeface="Wingdings" panose="05000000000000000000" pitchFamily="2" charset="2"/>
              <a:buChar char="Ø"/>
            </a:pPr>
            <a:r>
              <a:rPr lang="es-CO" sz="2400" dirty="0"/>
              <a:t> Papel de los abuelos en el cuidado de estudiantes </a:t>
            </a:r>
          </a:p>
          <a:p>
            <a:pPr>
              <a:buFont typeface="Wingdings" panose="05000000000000000000" pitchFamily="2" charset="2"/>
              <a:buChar char="Ø"/>
            </a:pPr>
            <a:r>
              <a:rPr lang="es-CO" sz="2400" dirty="0"/>
              <a:t> Conocimiento cotidiano VS conocimiento escolar</a:t>
            </a:r>
          </a:p>
          <a:p>
            <a:pPr marL="0" indent="0">
              <a:buFont typeface="Arial" panose="020B0604020202020204" pitchFamily="34" charset="0"/>
              <a:buNone/>
            </a:pPr>
            <a:endParaRPr lang="es-CO" dirty="0"/>
          </a:p>
          <a:p>
            <a:pPr marL="0" indent="0">
              <a:buFont typeface="Arial" panose="020B0604020202020204" pitchFamily="34" charset="0"/>
              <a:buNone/>
            </a:pPr>
            <a:endParaRPr lang="es-CO" dirty="0"/>
          </a:p>
          <a:p>
            <a:pPr marL="0" indent="0">
              <a:buFont typeface="Arial" panose="020B0604020202020204" pitchFamily="34" charset="0"/>
              <a:buNone/>
            </a:pPr>
            <a:endParaRPr lang="es-CO" dirty="0"/>
          </a:p>
        </p:txBody>
      </p:sp>
      <p:cxnSp>
        <p:nvCxnSpPr>
          <p:cNvPr id="6" name="Conector recto de flecha 5"/>
          <p:cNvCxnSpPr/>
          <p:nvPr/>
        </p:nvCxnSpPr>
        <p:spPr>
          <a:xfrm>
            <a:off x="5562602" y="2820547"/>
            <a:ext cx="0" cy="35781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5028" y="867604"/>
            <a:ext cx="4200657" cy="2141288"/>
          </a:xfrm>
          <a:prstGeom prst="rect">
            <a:avLst/>
          </a:prstGeom>
          <a:ln w="12700" cap="sq">
            <a:solidFill>
              <a:srgbClr val="000000"/>
            </a:solidFill>
            <a:prstDash val="solid"/>
            <a:miter lim="800000"/>
          </a:ln>
          <a:effectLst>
            <a:glow rad="139700">
              <a:schemeClr val="accent1">
                <a:satMod val="175000"/>
                <a:alpha val="40000"/>
              </a:schemeClr>
            </a:glow>
            <a:outerShdw blurRad="50800" dist="38100" dir="2700000" algn="tl" rotWithShape="0">
              <a:srgbClr val="000000">
                <a:alpha val="43000"/>
              </a:srgbClr>
            </a:outerShdw>
          </a:effectLst>
        </p:spPr>
      </p:pic>
    </p:spTree>
    <p:extLst>
      <p:ext uri="{BB962C8B-B14F-4D97-AF65-F5344CB8AC3E}">
        <p14:creationId xmlns:p14="http://schemas.microsoft.com/office/powerpoint/2010/main" val="2146455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401" y="306868"/>
            <a:ext cx="9601196" cy="1303867"/>
          </a:xfrm>
        </p:spPr>
        <p:txBody>
          <a:bodyPr/>
          <a:lstStyle/>
          <a:p>
            <a:pPr algn="ctr"/>
            <a:r>
              <a:rPr lang="es-CO" b="1" dirty="0"/>
              <a:t>¿Por qué es importante?</a:t>
            </a:r>
          </a:p>
        </p:txBody>
      </p:sp>
      <p:sp>
        <p:nvSpPr>
          <p:cNvPr id="8" name="Marcador de contenido 7"/>
          <p:cNvSpPr>
            <a:spLocks noGrp="1"/>
          </p:cNvSpPr>
          <p:nvPr>
            <p:ph idx="1"/>
          </p:nvPr>
        </p:nvSpPr>
        <p:spPr>
          <a:xfrm>
            <a:off x="675249" y="1477350"/>
            <a:ext cx="10874326" cy="4457320"/>
          </a:xfrm>
        </p:spPr>
        <p:txBody>
          <a:bodyPr>
            <a:normAutofit/>
          </a:bodyPr>
          <a:lstStyle/>
          <a:p>
            <a:pPr marL="0" indent="0">
              <a:buNone/>
            </a:pPr>
            <a:r>
              <a:rPr lang="es-CO" sz="2400" dirty="0"/>
              <a:t>         conocimiento escolar                               conocimiento cotidiano</a:t>
            </a:r>
          </a:p>
          <a:p>
            <a:pPr marL="0" indent="0">
              <a:buNone/>
            </a:pPr>
            <a:r>
              <a:rPr lang="es-CO" sz="2400" dirty="0"/>
              <a:t>                (currículo)                                            (saberes generacionales)</a:t>
            </a:r>
          </a:p>
          <a:p>
            <a:pPr marL="0" indent="0">
              <a:buNone/>
            </a:pPr>
            <a:endParaRPr lang="es-CO" sz="2400" dirty="0"/>
          </a:p>
          <a:p>
            <a:pPr marL="0" indent="0">
              <a:buNone/>
            </a:pPr>
            <a:endParaRPr lang="es-CO" sz="2400" dirty="0"/>
          </a:p>
          <a:p>
            <a:pPr>
              <a:buFont typeface="Wingdings" panose="05000000000000000000" pitchFamily="2" charset="2"/>
              <a:buChar char="Ø"/>
            </a:pPr>
            <a:r>
              <a:rPr lang="es-CO" sz="2400" dirty="0"/>
              <a:t>Re significación del concepto ambiente </a:t>
            </a:r>
          </a:p>
          <a:p>
            <a:pPr>
              <a:buFont typeface="Wingdings" panose="05000000000000000000" pitchFamily="2" charset="2"/>
              <a:buChar char="Ø"/>
            </a:pPr>
            <a:r>
              <a:rPr lang="es-CO" sz="2400" dirty="0"/>
              <a:t>Desarrollo de competencias</a:t>
            </a:r>
          </a:p>
          <a:p>
            <a:pPr>
              <a:buFont typeface="Wingdings" panose="05000000000000000000" pitchFamily="2" charset="2"/>
              <a:buChar char="Ø"/>
            </a:pPr>
            <a:r>
              <a:rPr lang="es-CO" sz="2400" dirty="0"/>
              <a:t>Recuperación de la cultura</a:t>
            </a:r>
          </a:p>
        </p:txBody>
      </p:sp>
      <p:sp>
        <p:nvSpPr>
          <p:cNvPr id="9" name="Flecha: a la izquierda y derecha 8"/>
          <p:cNvSpPr/>
          <p:nvPr/>
        </p:nvSpPr>
        <p:spPr>
          <a:xfrm>
            <a:off x="5062329" y="1498544"/>
            <a:ext cx="2067340" cy="37106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Es igual a 9"/>
          <p:cNvSpPr/>
          <p:nvPr/>
        </p:nvSpPr>
        <p:spPr>
          <a:xfrm>
            <a:off x="4566800" y="2427540"/>
            <a:ext cx="1272209" cy="675861"/>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667" y="3307279"/>
            <a:ext cx="4412695" cy="2480712"/>
          </a:xfrm>
          <a:prstGeom prst="rect">
            <a:avLst/>
          </a:prstGeom>
          <a:ln w="12700">
            <a:solidFill>
              <a:srgbClr val="000000"/>
            </a:solidFill>
          </a:ln>
          <a:effectLst>
            <a:glow rad="101600">
              <a:schemeClr val="accent1">
                <a:satMod val="175000"/>
                <a:alpha val="40000"/>
              </a:schemeClr>
            </a:glow>
          </a:effectLst>
        </p:spPr>
      </p:pic>
    </p:spTree>
    <p:extLst>
      <p:ext uri="{BB962C8B-B14F-4D97-AF65-F5344CB8AC3E}">
        <p14:creationId xmlns:p14="http://schemas.microsoft.com/office/powerpoint/2010/main" val="3309264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7778" y="485033"/>
            <a:ext cx="9601196" cy="810419"/>
          </a:xfrm>
        </p:spPr>
        <p:txBody>
          <a:bodyPr/>
          <a:lstStyle/>
          <a:p>
            <a:pPr algn="ctr"/>
            <a:r>
              <a:rPr lang="es-CO" dirty="0"/>
              <a:t>¿Cuáles fueron los fines? </a:t>
            </a:r>
          </a:p>
        </p:txBody>
      </p:sp>
      <p:sp>
        <p:nvSpPr>
          <p:cNvPr id="3" name="Marcador de contenido 2"/>
          <p:cNvSpPr>
            <a:spLocks noGrp="1"/>
          </p:cNvSpPr>
          <p:nvPr>
            <p:ph sz="half" idx="2"/>
          </p:nvPr>
        </p:nvSpPr>
        <p:spPr>
          <a:xfrm>
            <a:off x="830025" y="1320102"/>
            <a:ext cx="10536701" cy="1263014"/>
          </a:xfrm>
        </p:spPr>
        <p:txBody>
          <a:bodyPr>
            <a:normAutofit fontScale="92500"/>
          </a:bodyPr>
          <a:lstStyle/>
          <a:p>
            <a:pPr marL="0" indent="0" algn="ctr">
              <a:buNone/>
            </a:pPr>
            <a:r>
              <a:rPr lang="es-CO" sz="2200" dirty="0">
                <a:latin typeface="+mj-lt"/>
                <a:ea typeface="Calibri" panose="020F0502020204030204" pitchFamily="34" charset="0"/>
              </a:rPr>
              <a:t>Diseñar </a:t>
            </a:r>
            <a:r>
              <a:rPr lang="es-CO" sz="2200" dirty="0">
                <a:latin typeface="+mj-lt"/>
                <a:ea typeface="Times New Roman" panose="02020603050405020304" pitchFamily="18" charset="0"/>
              </a:rPr>
              <a:t>estrategias de educación ambiental, vinculando el conocimiento escolar representado en el currículo con el conocimiento cotidiano establecido en los saberes de los abuelos.</a:t>
            </a:r>
          </a:p>
        </p:txBody>
      </p:sp>
      <p:sp>
        <p:nvSpPr>
          <p:cNvPr id="8" name="Marcador de contenido 7"/>
          <p:cNvSpPr>
            <a:spLocks noGrp="1"/>
          </p:cNvSpPr>
          <p:nvPr>
            <p:ph sz="quarter" idx="4"/>
          </p:nvPr>
        </p:nvSpPr>
        <p:spPr>
          <a:xfrm>
            <a:off x="830025" y="2583116"/>
            <a:ext cx="6663133" cy="3264112"/>
          </a:xfrm>
        </p:spPr>
        <p:txBody>
          <a:bodyPr>
            <a:normAutofit fontScale="92500"/>
          </a:bodyPr>
          <a:lstStyle/>
          <a:p>
            <a:pPr algn="just">
              <a:buFont typeface="Wingdings" panose="05000000000000000000" pitchFamily="2" charset="2"/>
              <a:buChar char="Ø"/>
            </a:pPr>
            <a:r>
              <a:rPr lang="es-CO" sz="2200" dirty="0">
                <a:ea typeface="Times New Roman" panose="02020603050405020304" pitchFamily="18" charset="0"/>
              </a:rPr>
              <a:t>Construir un espacio natural como herramienta que permita </a:t>
            </a:r>
            <a:r>
              <a:rPr lang="es-CO" sz="2200" dirty="0">
                <a:ea typeface="Calibri" panose="020F0502020204030204" pitchFamily="34" charset="0"/>
              </a:rPr>
              <a:t>vincular conocimientos y resignificar el concepto ambiente. </a:t>
            </a:r>
          </a:p>
          <a:p>
            <a:pPr algn="just">
              <a:buFont typeface="Wingdings" panose="05000000000000000000" pitchFamily="2" charset="2"/>
              <a:buChar char="Ø"/>
            </a:pPr>
            <a:r>
              <a:rPr lang="es-CO" sz="2200" dirty="0">
                <a:ea typeface="Calibri" panose="020F0502020204030204" pitchFamily="34" charset="0"/>
              </a:rPr>
              <a:t>Recuperar los conocimientos generacionales vinculando a la familia en el proceso de construcción de conocimiento del estudiante.</a:t>
            </a:r>
          </a:p>
          <a:p>
            <a:pPr algn="just">
              <a:buFont typeface="Wingdings" panose="05000000000000000000" pitchFamily="2" charset="2"/>
              <a:buChar char="Ø"/>
            </a:pPr>
            <a:r>
              <a:rPr lang="es-CO" sz="2200" dirty="0">
                <a:ea typeface="Calibri" panose="020F0502020204030204" pitchFamily="34" charset="0"/>
              </a:rPr>
              <a:t>Generar un intercambio de saberes con los conocimientos de maestros en diversas áreas. </a:t>
            </a:r>
            <a:endParaRPr lang="es-CO" sz="2200" dirty="0"/>
          </a:p>
          <a:p>
            <a:endParaRPr lang="es-CO" sz="2200" dirty="0"/>
          </a:p>
        </p:txBody>
      </p:sp>
      <p:pic>
        <p:nvPicPr>
          <p:cNvPr id="6" name="Imagen 5"/>
          <p:cNvPicPr>
            <a:picLocks noChangeAspect="1"/>
          </p:cNvPicPr>
          <p:nvPr/>
        </p:nvPicPr>
        <p:blipFill rotWithShape="1">
          <a:blip r:embed="rId2" cstate="print">
            <a:extLst>
              <a:ext uri="{28A0092B-C50C-407E-A947-70E740481C1C}">
                <a14:useLocalDpi xmlns:a14="http://schemas.microsoft.com/office/drawing/2010/main" val="0"/>
              </a:ext>
            </a:extLst>
          </a:blip>
          <a:srcRect t="18167"/>
          <a:stretch/>
        </p:blipFill>
        <p:spPr>
          <a:xfrm>
            <a:off x="7699616" y="2607766"/>
            <a:ext cx="3460652" cy="3239461"/>
          </a:xfrm>
          <a:prstGeom prst="rect">
            <a:avLst/>
          </a:prstGeom>
          <a:ln>
            <a:solidFill>
              <a:srgbClr val="000000"/>
            </a:solidFill>
          </a:ln>
          <a:effectLst>
            <a:glow rad="139700">
              <a:schemeClr val="accent1">
                <a:satMod val="175000"/>
                <a:alpha val="40000"/>
              </a:schemeClr>
            </a:glow>
            <a:outerShdw blurRad="50800" dist="50800" dir="5400000" algn="ctr" rotWithShape="0">
              <a:schemeClr val="accent1"/>
            </a:outerShdw>
          </a:effectLst>
        </p:spPr>
      </p:pic>
    </p:spTree>
    <p:extLst>
      <p:ext uri="{BB962C8B-B14F-4D97-AF65-F5344CB8AC3E}">
        <p14:creationId xmlns:p14="http://schemas.microsoft.com/office/powerpoint/2010/main" val="2748429954"/>
      </p:ext>
    </p:extLst>
  </p:cSld>
  <p:clrMapOvr>
    <a:masterClrMapping/>
  </p:clrMapOvr>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31</TotalTime>
  <Words>831</Words>
  <Application>Microsoft Office PowerPoint</Application>
  <PresentationFormat>Panorámica</PresentationFormat>
  <Paragraphs>110</Paragraphs>
  <Slides>20</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20</vt:i4>
      </vt:variant>
    </vt:vector>
  </HeadingPairs>
  <TitlesOfParts>
    <vt:vector size="29" baseType="lpstr">
      <vt:lpstr>Arial</vt:lpstr>
      <vt:lpstr>Calibri</vt:lpstr>
      <vt:lpstr>Century Gothic</vt:lpstr>
      <vt:lpstr>Lucida Calligraphy</vt:lpstr>
      <vt:lpstr>Papyrus</vt:lpstr>
      <vt:lpstr>Times New Roman</vt:lpstr>
      <vt:lpstr>Wingdings</vt:lpstr>
      <vt:lpstr>Wingdings 3</vt:lpstr>
      <vt:lpstr>Espiral</vt:lpstr>
      <vt:lpstr>“CAPITAN AMBIENTE  Y LA HUERTA DE MI ABUELO” estrategias de educación  ambiental en la escuela</vt:lpstr>
      <vt:lpstr>¿Quiénes participan? </vt:lpstr>
      <vt:lpstr>¿Cómo surge la estrategia? </vt:lpstr>
      <vt:lpstr>¿Cuáles fueron las acciones?</vt:lpstr>
      <vt:lpstr>Presentación de PowerPoint</vt:lpstr>
      <vt:lpstr>“LA HUERTA DE MI ABUELO”  Vinculo de la familia  y el currículo </vt:lpstr>
      <vt:lpstr>¿Por qué una huerta dirigida por abuelos?</vt:lpstr>
      <vt:lpstr>¿Por qué es importante?</vt:lpstr>
      <vt:lpstr>¿Cuáles fueron los fines? </vt:lpstr>
      <vt:lpstr>Presentación de PowerPoint</vt:lpstr>
      <vt:lpstr>¿Qué obtuvimos? </vt:lpstr>
      <vt:lpstr>En palabras de los estudiantes </vt:lpstr>
      <vt:lpstr>“CAPITAN AMBIENTE”  ESTRATEGIA DE FORMACION DE JOVENES LIDERES AMBIENTALES</vt:lpstr>
      <vt:lpstr>¿El porque de los lideres ambientales?</vt:lpstr>
      <vt:lpstr>El aporte desde saberes distintos </vt:lpstr>
      <vt:lpstr>¿Cuál fue la propuesta de innovación? </vt:lpstr>
      <vt:lpstr>Miniserie Ambiental </vt:lpstr>
      <vt:lpstr>¿sabias que?</vt:lpstr>
      <vt:lpstr>Conclusiones </vt:lpstr>
      <vt:lpstr>Agradecimientos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“CAPITAN AMBIENTE  Y LA HUERTA DE MI ABUELO” estrategias de educación  ambiental en la escuela</dc:title>
  <dc:creator>JENNY DUARTE</dc:creator>
  <cp:lastModifiedBy>JENNY DUARTE</cp:lastModifiedBy>
  <cp:revision>12</cp:revision>
  <dcterms:created xsi:type="dcterms:W3CDTF">2019-04-01T22:11:42Z</dcterms:created>
  <dcterms:modified xsi:type="dcterms:W3CDTF">2019-04-01T22:42:53Z</dcterms:modified>
</cp:coreProperties>
</file>