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75" r:id="rId4"/>
    <p:sldId id="258" r:id="rId5"/>
    <p:sldId id="279" r:id="rId6"/>
    <p:sldId id="281" r:id="rId7"/>
    <p:sldId id="284" r:id="rId8"/>
    <p:sldId id="259" r:id="rId9"/>
    <p:sldId id="260" r:id="rId10"/>
    <p:sldId id="261" r:id="rId11"/>
    <p:sldId id="262" r:id="rId12"/>
    <p:sldId id="264" r:id="rId13"/>
    <p:sldId id="266" r:id="rId14"/>
    <p:sldId id="280" r:id="rId15"/>
    <p:sldId id="286" r:id="rId16"/>
    <p:sldId id="273" r:id="rId17"/>
    <p:sldId id="283" r:id="rId18"/>
    <p:sldId id="265" r:id="rId19"/>
    <p:sldId id="285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AB6E9A-4560-4327-80F9-229DC3E7150C}">
  <a:tblStyle styleId="{E3AB6E9A-4560-4327-80F9-229DC3E7150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63" autoAdjust="0"/>
    <p:restoredTop sz="94727"/>
  </p:normalViewPr>
  <p:slideViewPr>
    <p:cSldViewPr>
      <p:cViewPr varScale="1">
        <p:scale>
          <a:sx n="114" d="100"/>
          <a:sy n="114" d="100"/>
        </p:scale>
        <p:origin x="96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27272"/>
              <a:buChar char="●"/>
              <a:defRPr sz="1100"/>
            </a:lvl1pPr>
            <a:lvl2pPr lvl="1">
              <a:spcBef>
                <a:spcPts val="0"/>
              </a:spcBef>
              <a:buSzPct val="127272"/>
              <a:buChar char="○"/>
              <a:defRPr sz="1100"/>
            </a:lvl2pPr>
            <a:lvl3pPr lvl="2">
              <a:spcBef>
                <a:spcPts val="0"/>
              </a:spcBef>
              <a:buSzPct val="127272"/>
              <a:buChar char="■"/>
              <a:defRPr sz="1100"/>
            </a:lvl3pPr>
            <a:lvl4pPr lvl="3">
              <a:spcBef>
                <a:spcPts val="0"/>
              </a:spcBef>
              <a:buSzPct val="127272"/>
              <a:buChar char="●"/>
              <a:defRPr sz="1100"/>
            </a:lvl4pPr>
            <a:lvl5pPr lvl="4">
              <a:spcBef>
                <a:spcPts val="0"/>
              </a:spcBef>
              <a:buSzPct val="127272"/>
              <a:buChar char="○"/>
              <a:defRPr sz="1100"/>
            </a:lvl5pPr>
            <a:lvl6pPr lvl="5">
              <a:spcBef>
                <a:spcPts val="0"/>
              </a:spcBef>
              <a:buSzPct val="127272"/>
              <a:buChar char="■"/>
              <a:defRPr sz="1100"/>
            </a:lvl6pPr>
            <a:lvl7pPr lvl="6">
              <a:spcBef>
                <a:spcPts val="0"/>
              </a:spcBef>
              <a:buSzPct val="127272"/>
              <a:buChar char="●"/>
              <a:defRPr sz="1100"/>
            </a:lvl7pPr>
            <a:lvl8pPr lvl="7">
              <a:spcBef>
                <a:spcPts val="0"/>
              </a:spcBef>
              <a:buSzPct val="127272"/>
              <a:buChar char="○"/>
              <a:defRPr sz="1100"/>
            </a:lvl8pPr>
            <a:lvl9pPr lvl="8">
              <a:spcBef>
                <a:spcPts val="0"/>
              </a:spcBef>
              <a:buSzPct val="127272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839699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71396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 descr="paint_transparent1.png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211"/>
          <a:stretch/>
        </p:blipFill>
        <p:spPr>
          <a:xfrm>
            <a:off x="1" y="0"/>
            <a:ext cx="409567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208125" y="3287225"/>
            <a:ext cx="5250300" cy="11598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r">
              <a:spcBef>
                <a:spcPts val="0"/>
              </a:spcBef>
              <a:buClr>
                <a:srgbClr val="FFFFFF"/>
              </a:buClr>
              <a:buSzPct val="100000"/>
              <a:buFont typeface="Lato Light"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spcBef>
                <a:spcPts val="0"/>
              </a:spcBef>
              <a:buClr>
                <a:srgbClr val="FFFFFF"/>
              </a:buClr>
              <a:buSzPct val="100000"/>
              <a:buFont typeface="Lato Light"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spcBef>
                <a:spcPts val="0"/>
              </a:spcBef>
              <a:buClr>
                <a:srgbClr val="FFFFFF"/>
              </a:buClr>
              <a:buSzPct val="100000"/>
              <a:buFont typeface="Lato Light"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spcBef>
                <a:spcPts val="0"/>
              </a:spcBef>
              <a:buClr>
                <a:srgbClr val="FFFFFF"/>
              </a:buClr>
              <a:buSzPct val="100000"/>
              <a:buFont typeface="Lato Light"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spcBef>
                <a:spcPts val="0"/>
              </a:spcBef>
              <a:buClr>
                <a:srgbClr val="FFFFFF"/>
              </a:buClr>
              <a:buSzPct val="100000"/>
              <a:buFont typeface="Lato Light"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spcBef>
                <a:spcPts val="0"/>
              </a:spcBef>
              <a:buClr>
                <a:srgbClr val="FFFFFF"/>
              </a:buClr>
              <a:buSzPct val="100000"/>
              <a:buFont typeface="Lato Light"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spcBef>
                <a:spcPts val="0"/>
              </a:spcBef>
              <a:buClr>
                <a:srgbClr val="FFFFFF"/>
              </a:buClr>
              <a:buSzPct val="100000"/>
              <a:buFont typeface="Lato Light"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spcBef>
                <a:spcPts val="0"/>
              </a:spcBef>
              <a:buClr>
                <a:srgbClr val="FFFFFF"/>
              </a:buClr>
              <a:buSzPct val="100000"/>
              <a:buFont typeface="Lato Light"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spcBef>
                <a:spcPts val="0"/>
              </a:spcBef>
              <a:buClr>
                <a:srgbClr val="FFFFFF"/>
              </a:buClr>
              <a:buSzPct val="100000"/>
              <a:buFont typeface="Lato Light"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610" y="571500"/>
            <a:ext cx="2532850" cy="2057400"/>
          </a:xfrm>
        </p:spPr>
        <p:txBody>
          <a:bodyPr anchor="b">
            <a:normAutofit/>
          </a:bodyPr>
          <a:lstStyle>
            <a:lvl1pPr>
              <a:defRPr sz="2600" b="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70310" y="514350"/>
            <a:ext cx="5143500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610" y="2665578"/>
            <a:ext cx="2532850" cy="12777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56832" y="4951476"/>
            <a:ext cx="720090" cy="178308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1D374940-A916-4C8B-9648-02A2D3898F9E}" type="datetime1">
              <a:rPr lang="en-US"/>
              <a:t>7/23/19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05840" y="4951476"/>
            <a:ext cx="5369814" cy="178308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978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ape 13" descr="paint_transparent4.png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7925" y="0"/>
            <a:ext cx="4576075" cy="514352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4"/>
          <p:cNvSpPr/>
          <p:nvPr/>
        </p:nvSpPr>
        <p:spPr>
          <a:xfrm>
            <a:off x="0" y="-150"/>
            <a:ext cx="5300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3914700" cy="11598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685800" y="4135454"/>
            <a:ext cx="3914700" cy="784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hape 18" descr="paint_transparent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2483350" y="836125"/>
            <a:ext cx="4177200" cy="34713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2400" i="1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2400" i="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2400" i="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2400" i="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2400" i="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2400" i="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2400" i="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2400" i="1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defRPr sz="24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/>
              <a:t>‹Nº›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hape 22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Font typeface="Lato Hairline"/>
              <a:defRPr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>
              <a:spcBef>
                <a:spcPts val="0"/>
              </a:spcBef>
              <a:buFont typeface="Lato Hairline"/>
              <a:defRPr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>
              <a:spcBef>
                <a:spcPts val="0"/>
              </a:spcBef>
              <a:buFont typeface="Lato Hairline"/>
              <a:defRPr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>
              <a:spcBef>
                <a:spcPts val="0"/>
              </a:spcBef>
              <a:buFont typeface="Lato Hairline"/>
              <a:defRPr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>
              <a:spcBef>
                <a:spcPts val="0"/>
              </a:spcBef>
              <a:buFont typeface="Lato Hairline"/>
              <a:defRPr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>
              <a:spcBef>
                <a:spcPts val="0"/>
              </a:spcBef>
              <a:buFont typeface="Lato Hairline"/>
              <a:defRPr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>
              <a:spcBef>
                <a:spcPts val="0"/>
              </a:spcBef>
              <a:buFont typeface="Lato Hairline"/>
              <a:defRPr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>
              <a:spcBef>
                <a:spcPts val="0"/>
              </a:spcBef>
              <a:buFont typeface="Lato Hairline"/>
              <a:defRPr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>
              <a:spcBef>
                <a:spcPts val="0"/>
              </a:spcBef>
              <a:buFont typeface="Lato Hairline"/>
              <a:defRPr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‹Nº›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Shape 27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57200" y="2211825"/>
            <a:ext cx="2675100" cy="2637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3293406" y="2211825"/>
            <a:ext cx="2675100" cy="2637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‹Nº›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hape 33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89775" y="2312475"/>
            <a:ext cx="1831500" cy="2613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2415136" y="2312475"/>
            <a:ext cx="1831500" cy="2613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3"/>
          </p:nvPr>
        </p:nvSpPr>
        <p:spPr>
          <a:xfrm>
            <a:off x="4340497" y="2312475"/>
            <a:ext cx="1831500" cy="2613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‹Nº›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circ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Shape 48" descr="paint_transparent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/>
              <a:t>‹Nº›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rectang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Shape 51" descr="paint_transparent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4297650" y="4447973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999999"/>
                </a:solidFill>
              </a:rPr>
              <a:t>‹Nº›</a:t>
            </a:fld>
            <a:endParaRPr lang="en">
              <a:solidFill>
                <a:srgbClr val="999999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half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‹Nº›</a:t>
            </a:fld>
            <a:endParaRPr lang="en"/>
          </a:p>
        </p:txBody>
      </p:sp>
      <p:pic>
        <p:nvPicPr>
          <p:cNvPr id="55" name="Shape 55" descr="paint_transparent1.png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1"/>
          <a:stretch/>
        </p:blipFill>
        <p:spPr>
          <a:xfrm>
            <a:off x="0" y="0"/>
            <a:ext cx="666055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CCCCC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rgbClr val="434343"/>
              </a:buClr>
              <a:buSzPct val="1000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>
              <a:spcBef>
                <a:spcPts val="0"/>
              </a:spcBef>
              <a:buClr>
                <a:srgbClr val="434343"/>
              </a:buClr>
              <a:buSzPct val="1000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>
              <a:spcBef>
                <a:spcPts val="0"/>
              </a:spcBef>
              <a:buClr>
                <a:srgbClr val="434343"/>
              </a:buClr>
              <a:buSzPct val="1000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>
              <a:spcBef>
                <a:spcPts val="0"/>
              </a:spcBef>
              <a:buClr>
                <a:srgbClr val="434343"/>
              </a:buClr>
              <a:buSzPct val="1000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>
              <a:spcBef>
                <a:spcPts val="0"/>
              </a:spcBef>
              <a:buClr>
                <a:srgbClr val="434343"/>
              </a:buClr>
              <a:buSzPct val="1000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>
              <a:spcBef>
                <a:spcPts val="0"/>
              </a:spcBef>
              <a:buClr>
                <a:srgbClr val="434343"/>
              </a:buClr>
              <a:buSzPct val="1000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>
              <a:spcBef>
                <a:spcPts val="0"/>
              </a:spcBef>
              <a:buClr>
                <a:srgbClr val="434343"/>
              </a:buClr>
              <a:buSzPct val="1000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>
              <a:spcBef>
                <a:spcPts val="0"/>
              </a:spcBef>
              <a:buClr>
                <a:srgbClr val="434343"/>
              </a:buClr>
              <a:buSzPct val="1000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>
              <a:spcBef>
                <a:spcPts val="0"/>
              </a:spcBef>
              <a:buClr>
                <a:srgbClr val="434343"/>
              </a:buClr>
              <a:buSzPct val="1000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B7B7B7"/>
              </a:buClr>
              <a:buSzPct val="1000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>
              <a:spcBef>
                <a:spcPts val="480"/>
              </a:spcBef>
              <a:buClr>
                <a:srgbClr val="B7B7B7"/>
              </a:buClr>
              <a:buSzPct val="1000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>
              <a:spcBef>
                <a:spcPts val="480"/>
              </a:spcBef>
              <a:buClr>
                <a:srgbClr val="B7B7B7"/>
              </a:buClr>
              <a:buSzPct val="1000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>
              <a:spcBef>
                <a:spcPts val="360"/>
              </a:spcBef>
              <a:buClr>
                <a:srgbClr val="B7B7B7"/>
              </a:buClr>
              <a:buSzPct val="1000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>
              <a:spcBef>
                <a:spcPts val="360"/>
              </a:spcBef>
              <a:buClr>
                <a:srgbClr val="B7B7B7"/>
              </a:buClr>
              <a:buSzPct val="100000"/>
              <a:buFont typeface="Lato Light"/>
              <a:buChar char="○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>
              <a:spcBef>
                <a:spcPts val="360"/>
              </a:spcBef>
              <a:buClr>
                <a:srgbClr val="B7B7B7"/>
              </a:buClr>
              <a:buSzPct val="100000"/>
              <a:buFont typeface="Lato Light"/>
              <a:buChar char="■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>
              <a:spcBef>
                <a:spcPts val="360"/>
              </a:spcBef>
              <a:buClr>
                <a:srgbClr val="B7B7B7"/>
              </a:buClr>
              <a:buSzPct val="100000"/>
              <a:buFont typeface="Lato Light"/>
              <a:buChar char="●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>
              <a:spcBef>
                <a:spcPts val="360"/>
              </a:spcBef>
              <a:buClr>
                <a:srgbClr val="B7B7B7"/>
              </a:buClr>
              <a:buSzPct val="100000"/>
              <a:buFont typeface="Lato Light"/>
              <a:buChar char="○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>
              <a:spcBef>
                <a:spcPts val="360"/>
              </a:spcBef>
              <a:buClr>
                <a:srgbClr val="B7B7B7"/>
              </a:buClr>
              <a:buSzPct val="100000"/>
              <a:buFont typeface="Lato Light"/>
              <a:buChar char="■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‹Nº›</a:t>
            </a:fld>
            <a:endParaRPr lang="en" sz="18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6" r:id="rId7"/>
    <p:sldLayoutId id="2147483657" r:id="rId8"/>
    <p:sldLayoutId id="2147483658" r:id="rId9"/>
    <p:sldLayoutId id="2147483660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ctrTitle"/>
          </p:nvPr>
        </p:nvSpPr>
        <p:spPr>
          <a:xfrm rot="20374888">
            <a:off x="3450461" y="1626971"/>
            <a:ext cx="5254577" cy="1947283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CORREO A LA LIBERTAD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 rot="20899612">
            <a:off x="2123728" y="195486"/>
            <a:ext cx="5256584" cy="465411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ct val="100000"/>
            </a:pPr>
            <a:endParaRPr lang="en" dirty="0"/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10</a:t>
            </a:fld>
            <a:endParaRPr lang="en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ctrTitle" idx="4294967295"/>
          </p:nvPr>
        </p:nvSpPr>
        <p:spPr>
          <a:xfrm>
            <a:off x="2524850" y="2345350"/>
            <a:ext cx="4094400" cy="11598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n" sz="6000" dirty="0">
              <a:solidFill>
                <a:srgbClr val="FFFFFF"/>
              </a:solidFill>
            </a:endParaRPr>
          </a:p>
        </p:txBody>
      </p:sp>
      <p:sp>
        <p:nvSpPr>
          <p:cNvPr id="102" name="Shape 102"/>
          <p:cNvSpPr txBox="1">
            <a:spLocks noGrp="1"/>
          </p:cNvSpPr>
          <p:nvPr>
            <p:ph type="subTitle" idx="4294967295"/>
          </p:nvPr>
        </p:nvSpPr>
        <p:spPr>
          <a:xfrm>
            <a:off x="2524850" y="3411555"/>
            <a:ext cx="4094400" cy="78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n" sz="1400" dirty="0">
              <a:solidFill>
                <a:srgbClr val="FFFFFF"/>
              </a:solidFill>
            </a:endParaRPr>
          </a:p>
        </p:txBody>
      </p:sp>
      <p:sp>
        <p:nvSpPr>
          <p:cNvPr id="103" name="Shape 103"/>
          <p:cNvSpPr/>
          <p:nvPr/>
        </p:nvSpPr>
        <p:spPr>
          <a:xfrm>
            <a:off x="4752245" y="839202"/>
            <a:ext cx="1343513" cy="1361401"/>
          </a:xfrm>
          <a:custGeom>
            <a:avLst/>
            <a:gdLst/>
            <a:ahLst/>
            <a:cxnLst/>
            <a:rect l="0" t="0" r="0" b="0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4" name="Shape 104"/>
          <p:cNvSpPr/>
          <p:nvPr/>
        </p:nvSpPr>
        <p:spPr>
          <a:xfrm rot="1472949">
            <a:off x="3530682" y="1518930"/>
            <a:ext cx="785493" cy="765157"/>
          </a:xfrm>
          <a:custGeom>
            <a:avLst/>
            <a:gdLst/>
            <a:ahLst/>
            <a:cxnLst/>
            <a:rect l="0" t="0" r="0" b="0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5" name="Shape 105"/>
          <p:cNvSpPr/>
          <p:nvPr/>
        </p:nvSpPr>
        <p:spPr>
          <a:xfrm>
            <a:off x="4492396" y="709100"/>
            <a:ext cx="343890" cy="334173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6" name="Shape 106"/>
          <p:cNvSpPr/>
          <p:nvPr/>
        </p:nvSpPr>
        <p:spPr>
          <a:xfrm rot="2487341">
            <a:off x="4271227" y="2225434"/>
            <a:ext cx="244676" cy="237762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11</a:t>
            </a:fld>
            <a:endParaRPr lang="en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646" y="-30064"/>
            <a:ext cx="5143500" cy="51435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 rot="16354623">
            <a:off x="-848861" y="2460947"/>
            <a:ext cx="3862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Lato" pitchFamily="34" charset="0"/>
              </a:rPr>
              <a:t>PRESENTACIÓN </a:t>
            </a:r>
          </a:p>
        </p:txBody>
      </p:sp>
      <p:sp>
        <p:nvSpPr>
          <p:cNvPr id="5" name="4 CuadroTexto"/>
          <p:cNvSpPr txBox="1"/>
          <p:nvPr/>
        </p:nvSpPr>
        <p:spPr>
          <a:xfrm rot="16976662">
            <a:off x="6016841" y="1660598"/>
            <a:ext cx="3553035" cy="1762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Lato" pitchFamily="34" charset="0"/>
              </a:rPr>
              <a:t> </a:t>
            </a:r>
          </a:p>
          <a:p>
            <a:r>
              <a:rPr lang="es-CO" sz="3600" dirty="0">
                <a:latin typeface="Lato" pitchFamily="34" charset="0"/>
              </a:rPr>
              <a:t>CORREO A LA LIBERTAD  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107504" y="36095"/>
            <a:ext cx="7645914" cy="1210807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br>
              <a:rPr lang="es-CO" sz="4000" dirty="0"/>
            </a:br>
            <a:br>
              <a:rPr lang="es-CO" sz="4000" dirty="0"/>
            </a:br>
            <a:br>
              <a:rPr lang="es-CO" sz="4000" dirty="0"/>
            </a:br>
            <a:br>
              <a:rPr lang="es-CO" sz="4000" dirty="0"/>
            </a:br>
            <a:br>
              <a:rPr lang="es-CO" sz="4000" dirty="0"/>
            </a:br>
            <a:br>
              <a:rPr lang="es-CO" sz="4000" dirty="0"/>
            </a:br>
            <a:br>
              <a:rPr lang="es-CO" sz="4000" dirty="0"/>
            </a:br>
            <a:r>
              <a:rPr lang="es-CO" sz="4000" dirty="0"/>
              <a:t>La</a:t>
            </a:r>
            <a:r>
              <a:rPr lang="en" sz="4000" dirty="0"/>
              <a:t> comunicación no conoce muros  </a:t>
            </a:r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489775" y="2312475"/>
            <a:ext cx="1831500" cy="2613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/>
          </a:p>
        </p:txBody>
      </p:sp>
      <p:sp>
        <p:nvSpPr>
          <p:cNvPr id="122" name="Shape 122"/>
          <p:cNvSpPr txBox="1">
            <a:spLocks noGrp="1"/>
          </p:cNvSpPr>
          <p:nvPr>
            <p:ph type="body" idx="2"/>
          </p:nvPr>
        </p:nvSpPr>
        <p:spPr>
          <a:xfrm>
            <a:off x="2415136" y="2312475"/>
            <a:ext cx="1831500" cy="2613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/>
          </a:p>
        </p:txBody>
      </p:sp>
      <p:sp>
        <p:nvSpPr>
          <p:cNvPr id="123" name="Shape 123"/>
          <p:cNvSpPr txBox="1">
            <a:spLocks noGrp="1"/>
          </p:cNvSpPr>
          <p:nvPr>
            <p:ph type="body" idx="3"/>
          </p:nvPr>
        </p:nvSpPr>
        <p:spPr>
          <a:xfrm>
            <a:off x="4340497" y="2312475"/>
            <a:ext cx="1831500" cy="2613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b="1" dirty="0"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12</a:t>
            </a:fld>
            <a:endParaRPr lang="en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0" y="1118261"/>
            <a:ext cx="4032448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E:\copia de seguridad 2015\usuario\Documents\Recopilacion para idep\Entrega de libros en la cárcel La Esperanza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4616" y="0"/>
            <a:ext cx="2016224" cy="3360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copia de seguridad 2015\usuario\Documents\camara 13 de noviembre 2017\DSCN3609.JP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7373" y="1930887"/>
            <a:ext cx="4292610" cy="3219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 idx="4294967295"/>
          </p:nvPr>
        </p:nvSpPr>
        <p:spPr>
          <a:xfrm>
            <a:off x="4932040" y="627534"/>
            <a:ext cx="3312368" cy="3384376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dirty="0">
                <a:solidFill>
                  <a:schemeClr val="tx1"/>
                </a:solidFill>
                <a:latin typeface="Lato Light"/>
                <a:ea typeface="Lato Light"/>
                <a:cs typeface="Lato Light"/>
                <a:sym typeface="Lato Light"/>
              </a:rPr>
              <a:t>OBTUVIMOS EL PRIMER PUESTO EN EL FORO INSTITUCIONAL </a:t>
            </a:r>
            <a:br>
              <a:rPr lang="en" sz="1800" dirty="0">
                <a:solidFill>
                  <a:schemeClr val="tx1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r>
              <a:rPr lang="en" sz="1800" dirty="0">
                <a:solidFill>
                  <a:schemeClr val="tx1"/>
                </a:solidFill>
                <a:latin typeface="Lato Light"/>
                <a:ea typeface="Lato Light"/>
                <a:cs typeface="Lato Light"/>
                <a:sym typeface="Lato Light"/>
              </a:rPr>
              <a:t>PARTICIPAMOS EN EL FORO LOCAL DE KENNEDY DONDE  EL IDEP NOS ESCOGIÓ COMO LA PROPUESTA QUE REPRESENTARIA A LA LOCALIDAD EN EL FORO DISTRITAL 2017 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xfrm>
            <a:off x="4297650" y="4447973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999999"/>
                </a:solidFill>
              </a:rPr>
              <a:t>13</a:t>
            </a:fld>
            <a:endParaRPr lang="en">
              <a:solidFill>
                <a:srgbClr val="999999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39502"/>
            <a:ext cx="4464496" cy="446449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14</a:t>
            </a:fld>
            <a:endParaRPr lang="en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78690"/>
            <a:ext cx="2604042" cy="232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La imagen puede contener: 5 personas, personas sonriendo, personas de pie e interi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97878">
            <a:off x="3783227" y="461972"/>
            <a:ext cx="3357007" cy="251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blob:https://web.whatsapp.com/a27e939b-4ea1-43a9-8e95-35557546f2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4" y="2812777"/>
            <a:ext cx="4150169" cy="23364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6" name="004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50458"/>
            <a:ext cx="8156398" cy="4587974"/>
          </a:xfrm>
          <a:prstGeom prst="rect">
            <a:avLst/>
          </a:prstGeom>
        </p:spPr>
      </p:pic>
      <p:pic>
        <p:nvPicPr>
          <p:cNvPr id="8" name="Picture 3" descr="E:\copia de seguridad 2015\usuario\Downloads\presentacion libro foto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5" y="-87663"/>
            <a:ext cx="3223036" cy="2417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copia de seguridad 2015\usuario\Downloads\presentacion libro foto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2" y="2293987"/>
            <a:ext cx="4642876" cy="278572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122" name="Picture 2" descr="E:\copia de seguridad 2015\usuario\Downloads\22140966_10155776198244660_8999144893296755963_n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5920" y="1360562"/>
            <a:ext cx="3768080" cy="3768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639962" y="50458"/>
            <a:ext cx="3096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dirty="0">
                <a:latin typeface="Lato" pitchFamily="34" charset="0"/>
              </a:rPr>
              <a:t>COLECTIVO LETEO </a:t>
            </a:r>
          </a:p>
        </p:txBody>
      </p:sp>
    </p:spTree>
    <p:extLst>
      <p:ext uri="{BB962C8B-B14F-4D97-AF65-F5344CB8AC3E}">
        <p14:creationId xmlns:p14="http://schemas.microsoft.com/office/powerpoint/2010/main" val="359928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16</a:t>
            </a:fld>
            <a:endParaRPr lang="en"/>
          </a:p>
        </p:txBody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489775" y="3455475"/>
            <a:ext cx="1831500" cy="1388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sz="1100" dirty="0"/>
          </a:p>
        </p:txBody>
      </p:sp>
      <p:sp>
        <p:nvSpPr>
          <p:cNvPr id="205" name="Shape 205"/>
          <p:cNvSpPr txBox="1">
            <a:spLocks noGrp="1"/>
          </p:cNvSpPr>
          <p:nvPr>
            <p:ph type="body" idx="2"/>
          </p:nvPr>
        </p:nvSpPr>
        <p:spPr>
          <a:xfrm>
            <a:off x="2415137" y="3455475"/>
            <a:ext cx="1831500" cy="1388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sz="1100" dirty="0"/>
          </a:p>
        </p:txBody>
      </p:sp>
      <p:pic>
        <p:nvPicPr>
          <p:cNvPr id="2052" name="Picture 4" descr="E:\copia de seguridad 2015\usuario\Documents\Recopilacion para idep\Entrega de cartas 2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"/>
          <a:stretch/>
        </p:blipFill>
        <p:spPr bwMode="auto">
          <a:xfrm>
            <a:off x="323528" y="195486"/>
            <a:ext cx="548138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/>
          <p:nvPr/>
        </p:nvSpPr>
        <p:spPr>
          <a:xfrm>
            <a:off x="736830" y="861150"/>
            <a:ext cx="7200800" cy="3025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endParaRPr lang="es-CO" dirty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endParaRPr lang="es-CO" dirty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endParaRPr lang="es-CO" dirty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endParaRPr lang="es-CO" dirty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65" name="Shape 365"/>
          <p:cNvSpPr txBox="1">
            <a:spLocks noGrp="1"/>
          </p:cNvSpPr>
          <p:nvPr>
            <p:ph type="sldNum" idx="12"/>
          </p:nvPr>
        </p:nvSpPr>
        <p:spPr>
          <a:xfrm>
            <a:off x="4297650" y="4447973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999999"/>
                </a:solidFill>
              </a:rPr>
              <a:t>17</a:t>
            </a:fld>
            <a:endParaRPr lang="en">
              <a:solidFill>
                <a:srgbClr val="999999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335224"/>
            <a:ext cx="5967917" cy="447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body" idx="4294967295"/>
          </p:nvPr>
        </p:nvSpPr>
        <p:spPr>
          <a:xfrm>
            <a:off x="457200" y="3536625"/>
            <a:ext cx="3250800" cy="1110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sz="1400" dirty="0"/>
          </a:p>
        </p:txBody>
      </p:sp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18</a:t>
            </a:fld>
            <a:endParaRPr lang="en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278"/>
            <a:ext cx="4546740" cy="5143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3 CuadroTexto"/>
          <p:cNvSpPr txBox="1"/>
          <p:nvPr/>
        </p:nvSpPr>
        <p:spPr>
          <a:xfrm rot="19565543">
            <a:off x="4159065" y="1911590"/>
            <a:ext cx="5246530" cy="197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CO" sz="2800" dirty="0">
                <a:solidFill>
                  <a:schemeClr val="tx1"/>
                </a:solidFill>
                <a:latin typeface="Comic Sans MS" pitchFamily="66" charset="0"/>
              </a:rPr>
              <a:t>«LA LIBERTAD DE ESPÍRITU NO SE ENTIENDE CON CORAZONES CAUTIVOS»</a:t>
            </a:r>
            <a:endParaRPr lang="es-CO" sz="2800" dirty="0">
              <a:solidFill>
                <a:schemeClr val="tx1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3528" y="483518"/>
            <a:ext cx="727280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ct val="78571"/>
            </a:pPr>
            <a:r>
              <a:rPr lang="es-CO" sz="6000" dirty="0">
                <a:solidFill>
                  <a:srgbClr val="002060"/>
                </a:solidFill>
                <a:latin typeface="Lato Light"/>
                <a:ea typeface="Lato Light"/>
                <a:cs typeface="Lato Light"/>
                <a:sym typeface="Lato Light"/>
              </a:rPr>
              <a:t>¡Muchas Gracias!</a:t>
            </a:r>
          </a:p>
          <a:p>
            <a:pPr lvl="0">
              <a:buClr>
                <a:schemeClr val="dk1"/>
              </a:buClr>
              <a:buSzPct val="78571"/>
            </a:pPr>
            <a:endParaRPr lang="es-CO" dirty="0">
              <a:solidFill>
                <a:srgbClr val="00206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lvl="0">
              <a:buClr>
                <a:schemeClr val="dk1"/>
              </a:buClr>
              <a:buSzPct val="78571"/>
            </a:pPr>
            <a:endParaRPr lang="es-CO" dirty="0">
              <a:solidFill>
                <a:srgbClr val="00206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lvl="0">
              <a:buClr>
                <a:schemeClr val="dk1"/>
              </a:buClr>
              <a:buSzPct val="78571"/>
            </a:pPr>
            <a:endParaRPr lang="es-CO" dirty="0">
              <a:solidFill>
                <a:srgbClr val="00206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lvl="0">
              <a:buClr>
                <a:schemeClr val="dk1"/>
              </a:buClr>
              <a:buSzPct val="78571"/>
            </a:pPr>
            <a:endParaRPr lang="es-CO" dirty="0">
              <a:solidFill>
                <a:srgbClr val="00206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lvl="0">
              <a:buClr>
                <a:schemeClr val="dk1"/>
              </a:buClr>
              <a:buSzPct val="78571"/>
            </a:pPr>
            <a:endParaRPr lang="es-CO" dirty="0">
              <a:solidFill>
                <a:srgbClr val="00206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lvl="0">
              <a:buClr>
                <a:schemeClr val="dk1"/>
              </a:buClr>
              <a:buSzPct val="78571"/>
            </a:pPr>
            <a:endParaRPr lang="es-CO" dirty="0">
              <a:solidFill>
                <a:srgbClr val="00206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lvl="0">
              <a:buClr>
                <a:schemeClr val="dk1"/>
              </a:buClr>
              <a:buSzPct val="78571"/>
            </a:pPr>
            <a:endParaRPr lang="es-CO" dirty="0">
              <a:solidFill>
                <a:srgbClr val="00206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lvl="0">
              <a:buClr>
                <a:schemeClr val="dk1"/>
              </a:buClr>
              <a:buSzPct val="78571"/>
            </a:pPr>
            <a:endParaRPr lang="es-CO" dirty="0">
              <a:solidFill>
                <a:srgbClr val="00206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lvl="0">
              <a:buClr>
                <a:schemeClr val="dk1"/>
              </a:buClr>
              <a:buSzPct val="78571"/>
            </a:pPr>
            <a:endParaRPr lang="es-CO" dirty="0">
              <a:solidFill>
                <a:srgbClr val="00206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lvl="0">
              <a:buClr>
                <a:schemeClr val="dk1"/>
              </a:buClr>
              <a:buSzPct val="78571"/>
            </a:pPr>
            <a:endParaRPr lang="es-CO" dirty="0">
              <a:solidFill>
                <a:srgbClr val="00206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lvl="0">
              <a:buClr>
                <a:schemeClr val="dk1"/>
              </a:buClr>
              <a:buSzPct val="78571"/>
            </a:pPr>
            <a:endParaRPr lang="es-CO" dirty="0">
              <a:solidFill>
                <a:srgbClr val="00206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lvl="0">
              <a:buClr>
                <a:schemeClr val="dk1"/>
              </a:buClr>
              <a:buSzPct val="78571"/>
            </a:pPr>
            <a:endParaRPr lang="es-CO" dirty="0">
              <a:solidFill>
                <a:srgbClr val="00206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lvl="0">
              <a:buClr>
                <a:schemeClr val="dk1"/>
              </a:buClr>
              <a:buSzPct val="78571"/>
            </a:pPr>
            <a:endParaRPr lang="es-CO" dirty="0">
              <a:solidFill>
                <a:srgbClr val="00206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lvl="0">
              <a:buClr>
                <a:schemeClr val="dk1"/>
              </a:buClr>
              <a:buSzPct val="78571"/>
            </a:pPr>
            <a:endParaRPr lang="es-CO" dirty="0">
              <a:solidFill>
                <a:srgbClr val="00206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>
              <a:buClr>
                <a:schemeClr val="dk1"/>
              </a:buClr>
              <a:buSzPct val="78571"/>
            </a:pPr>
            <a:r>
              <a:rPr lang="es-CO" sz="1800" dirty="0">
                <a:solidFill>
                  <a:srgbClr val="002060"/>
                </a:solidFill>
                <a:latin typeface="Lato Light"/>
                <a:ea typeface="Lato Light"/>
                <a:cs typeface="Lato Light"/>
                <a:sym typeface="Lato Light"/>
              </a:rPr>
              <a:t>G</a:t>
            </a:r>
            <a:r>
              <a:rPr lang="es-CO" dirty="0">
                <a:solidFill>
                  <a:srgbClr val="002060"/>
                </a:solidFill>
                <a:latin typeface="Lato Light"/>
                <a:ea typeface="Lato Light"/>
                <a:cs typeface="Lato Light"/>
                <a:sym typeface="Lato Light"/>
              </a:rPr>
              <a:t>rupo Correo a la libertad, coordinado por Yamile Carrillo </a:t>
            </a:r>
          </a:p>
        </p:txBody>
      </p:sp>
    </p:spTree>
    <p:extLst>
      <p:ext uri="{BB962C8B-B14F-4D97-AF65-F5344CB8AC3E}">
        <p14:creationId xmlns:p14="http://schemas.microsoft.com/office/powerpoint/2010/main" val="2251093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457200" y="434575"/>
            <a:ext cx="5511300" cy="857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800" dirty="0"/>
              <a:t>   VERSIONES Y MULTICOLOR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3293406" y="1297425"/>
            <a:ext cx="2675100" cy="2637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sz="1200" b="1" dirty="0"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57200" y="1297425"/>
            <a:ext cx="2675100" cy="2637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en" sz="1200" b="1" dirty="0"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457200" y="3823850"/>
            <a:ext cx="5511300" cy="1141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endParaRPr sz="1000" dirty="0">
              <a:solidFill>
                <a:srgbClr val="B45F06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B45F06"/>
              </a:solidFill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</a:t>
            </a:fld>
            <a:endParaRPr lang="en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275606"/>
            <a:ext cx="2894569" cy="3003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5610" y="1275605"/>
            <a:ext cx="3217410" cy="3113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CuadroTexto"/>
          <p:cNvSpPr txBox="1"/>
          <p:nvPr/>
        </p:nvSpPr>
        <p:spPr>
          <a:xfrm>
            <a:off x="395536" y="4389562"/>
            <a:ext cx="5832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latin typeface="Comic Sans MS" pitchFamily="66" charset="0"/>
              </a:rPr>
              <a:t>Diego Raúl Rodríguez </a:t>
            </a:r>
            <a:r>
              <a:rPr lang="es-CO" sz="1600" dirty="0" err="1">
                <a:latin typeface="Comic Sans MS" pitchFamily="66" charset="0"/>
              </a:rPr>
              <a:t>Ostios</a:t>
            </a:r>
            <a:r>
              <a:rPr lang="es-CO" sz="1600" dirty="0">
                <a:latin typeface="Comic Sans MS" pitchFamily="66" charset="0"/>
              </a:rPr>
              <a:t>                   Karen Niño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body" idx="4294967295"/>
          </p:nvPr>
        </p:nvSpPr>
        <p:spPr>
          <a:xfrm>
            <a:off x="395536" y="2427734"/>
            <a:ext cx="8568952" cy="2271466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s-ES" sz="3200" dirty="0">
                <a:latin typeface="Lato" pitchFamily="34" charset="0"/>
              </a:rPr>
              <a:t>¿</a:t>
            </a:r>
            <a:r>
              <a:rPr lang="es-ES" sz="3200" dirty="0">
                <a:solidFill>
                  <a:schemeClr val="tx1"/>
                </a:solidFill>
                <a:latin typeface="Lato" pitchFamily="34" charset="0"/>
              </a:rPr>
              <a:t>Por qué leer y escribir literatura en la escuela?</a:t>
            </a:r>
          </a:p>
          <a:p>
            <a:pPr>
              <a:buNone/>
            </a:pPr>
            <a:r>
              <a:rPr lang="es-ES" sz="3200" dirty="0">
                <a:solidFill>
                  <a:schemeClr val="tx1"/>
                </a:solidFill>
                <a:latin typeface="Lato" pitchFamily="34" charset="0"/>
              </a:rPr>
              <a:t>¿Es posible la formación ética a través de la literatura?</a:t>
            </a:r>
          </a:p>
          <a:p>
            <a:pPr lvl="0" rtl="0">
              <a:spcBef>
                <a:spcPts val="0"/>
              </a:spcBef>
              <a:buNone/>
            </a:pPr>
            <a:endParaRPr lang="en" sz="1400" dirty="0">
              <a:solidFill>
                <a:srgbClr val="FFFFFF"/>
              </a:solidFill>
            </a:endParaRPr>
          </a:p>
        </p:txBody>
      </p:sp>
      <p:sp>
        <p:nvSpPr>
          <p:cNvPr id="221" name="Shape 22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/>
              <a:t>3</a:t>
            </a:fld>
            <a:endParaRPr lang="en"/>
          </a:p>
        </p:txBody>
      </p:sp>
      <p:sp>
        <p:nvSpPr>
          <p:cNvPr id="2" name="1 CuadroTexto"/>
          <p:cNvSpPr txBox="1"/>
          <p:nvPr/>
        </p:nvSpPr>
        <p:spPr>
          <a:xfrm>
            <a:off x="107504" y="0"/>
            <a:ext cx="88569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>
                <a:latin typeface="Lato" pitchFamily="34" charset="0"/>
              </a:rPr>
              <a:t>LA TESIS</a:t>
            </a:r>
            <a:br>
              <a:rPr lang="es-CO" sz="2800" dirty="0">
                <a:latin typeface="Lato" pitchFamily="34" charset="0"/>
              </a:rPr>
            </a:br>
            <a:br>
              <a:rPr lang="es-CO" sz="2800" dirty="0">
                <a:latin typeface="Lato" pitchFamily="34" charset="0"/>
              </a:rPr>
            </a:br>
            <a:r>
              <a:rPr lang="es-CO" sz="2800" b="1" dirty="0">
                <a:latin typeface="Lato" pitchFamily="34" charset="0"/>
              </a:rPr>
              <a:t>APORTES LITERARIOS DESDE LA PRISIÓN PARA EL FORTALECIMIENTO DE LOS PROCESOS DE LECTO ESCRITURA Y FORMACIÓN EN LA ESCUELA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subTitle" idx="4294967295"/>
          </p:nvPr>
        </p:nvSpPr>
        <p:spPr>
          <a:xfrm>
            <a:off x="0" y="2626019"/>
            <a:ext cx="3168352" cy="25202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n" sz="1400" b="1" dirty="0">
              <a:solidFill>
                <a:srgbClr val="FFFFFF"/>
              </a:solidFill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</a:t>
            </a:fld>
            <a:endParaRPr lang="en"/>
          </a:p>
        </p:txBody>
      </p:sp>
      <p:pic>
        <p:nvPicPr>
          <p:cNvPr id="2050" name="Picture 2" descr="E:\copia de seguridad 2015\usuario\Downloads\Correo la lalibertad foto 1(1).jpg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44432" y="0"/>
            <a:ext cx="3690675" cy="25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65" y="2321849"/>
            <a:ext cx="3175483" cy="2805524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1815" y="247948"/>
            <a:ext cx="2555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latin typeface="Lato" pitchFamily="34" charset="0"/>
              </a:rPr>
              <a:t>LAS PRIMERAS REUNIONES </a:t>
            </a:r>
          </a:p>
        </p:txBody>
      </p:sp>
      <p:pic>
        <p:nvPicPr>
          <p:cNvPr id="11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4432" y="2192820"/>
            <a:ext cx="3699568" cy="30021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ctrTitle" idx="4294967295"/>
          </p:nvPr>
        </p:nvSpPr>
        <p:spPr>
          <a:xfrm>
            <a:off x="0" y="0"/>
            <a:ext cx="3491880" cy="3003798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n" sz="6000" dirty="0">
              <a:solidFill>
                <a:srgbClr val="FFFFFF"/>
              </a:solidFill>
            </a:endParaRPr>
          </a:p>
        </p:txBody>
      </p:sp>
      <p:sp>
        <p:nvSpPr>
          <p:cNvPr id="253" name="Shape 253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</a:t>
            </a:fld>
            <a:endParaRPr lang="en"/>
          </a:p>
        </p:txBody>
      </p:sp>
      <p:pic>
        <p:nvPicPr>
          <p:cNvPr id="6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28322">
            <a:off x="4724593" y="569870"/>
            <a:ext cx="2849013" cy="3921582"/>
          </a:xfrm>
          <a:prstGeom prst="rect">
            <a:avLst/>
          </a:prstGeom>
        </p:spPr>
      </p:pic>
      <p:sp>
        <p:nvSpPr>
          <p:cNvPr id="251" name="Shape 251"/>
          <p:cNvSpPr txBox="1">
            <a:spLocks noGrp="1"/>
          </p:cNvSpPr>
          <p:nvPr>
            <p:ph type="subTitle" idx="4294967295"/>
          </p:nvPr>
        </p:nvSpPr>
        <p:spPr>
          <a:xfrm>
            <a:off x="0" y="3075806"/>
            <a:ext cx="5976665" cy="105958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 dirty="0">
                <a:solidFill>
                  <a:schemeClr val="tx1"/>
                </a:solidFill>
              </a:rPr>
              <a:t>correoalalibertad.blogspot.com</a:t>
            </a:r>
          </a:p>
        </p:txBody>
      </p:sp>
      <p:sp>
        <p:nvSpPr>
          <p:cNvPr id="252" name="Shape 252"/>
          <p:cNvSpPr txBox="1">
            <a:spLocks noGrp="1"/>
          </p:cNvSpPr>
          <p:nvPr>
            <p:ph type="body" idx="4294967295"/>
          </p:nvPr>
        </p:nvSpPr>
        <p:spPr>
          <a:xfrm>
            <a:off x="6560922" y="3003798"/>
            <a:ext cx="2564364" cy="158417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-CO" sz="3600" dirty="0">
                <a:solidFill>
                  <a:schemeClr val="tx1"/>
                </a:solidFill>
              </a:rPr>
              <a:t>CARTAS Y POEMAS </a:t>
            </a:r>
            <a:endParaRPr lang="en" sz="3600" dirty="0">
              <a:solidFill>
                <a:schemeClr val="tx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128774" cy="307580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457200" y="339502"/>
            <a:ext cx="5511300" cy="857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ACCIONES </a:t>
            </a:r>
          </a:p>
        </p:txBody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539552" y="1059582"/>
            <a:ext cx="8064896" cy="379001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endParaRPr lang="es-ES" sz="14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Lato" pitchFamily="34" charset="0"/>
              </a:rPr>
              <a:t>Intercambio de correspondencia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Lato" pitchFamily="34" charset="0"/>
              </a:rPr>
              <a:t>Reuniones semanales (talleres de lectura y creación literaria)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Lato" pitchFamily="34" charset="0"/>
              </a:rPr>
              <a:t>Visitas de: Escritores, </a:t>
            </a:r>
            <a:r>
              <a:rPr lang="es-ES" dirty="0" err="1">
                <a:solidFill>
                  <a:schemeClr val="tx1"/>
                </a:solidFill>
                <a:latin typeface="Lato" pitchFamily="34" charset="0"/>
              </a:rPr>
              <a:t>Expenados</a:t>
            </a:r>
            <a:r>
              <a:rPr lang="es-ES" dirty="0">
                <a:solidFill>
                  <a:schemeClr val="tx1"/>
                </a:solidFill>
                <a:latin typeface="Lato" pitchFamily="34" charset="0"/>
              </a:rPr>
              <a:t>, Estudiantes de otras instituciones educativas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Lato" pitchFamily="34" charset="0"/>
              </a:rPr>
              <a:t>Visitas a cárceles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Lato" pitchFamily="34" charset="0"/>
              </a:rPr>
              <a:t>Creación del blog correoalalibertad.blogspot.com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Lato" pitchFamily="34" charset="0"/>
              </a:rPr>
              <a:t>Entrevistas en emisoras universitarias, periódico escolar y noticiero de la cooperativa de maestros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Lato" pitchFamily="34" charset="0"/>
              </a:rPr>
              <a:t>Publicación y Presentación de los libros de Correo a la Libertad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Lato" pitchFamily="34" charset="0"/>
              </a:rPr>
              <a:t>Donación de útiles escolares y de teatro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Lato" pitchFamily="34" charset="0"/>
              </a:rPr>
              <a:t>Participación en eventos académicos como Foros, Encuentros, Festivales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Lato" pitchFamily="34" charset="0"/>
              </a:rPr>
              <a:t>Creación del Colectivo Leteo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s-ES" dirty="0">
              <a:solidFill>
                <a:schemeClr val="tx1"/>
              </a:solidFill>
              <a:latin typeface="Lato" pitchFamily="34" charset="0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400" dirty="0"/>
          </a:p>
        </p:txBody>
      </p:sp>
      <p:sp>
        <p:nvSpPr>
          <p:cNvPr id="268" name="Shape 26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</a:t>
            </a:fld>
            <a:endParaRPr lang="e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ctr" rt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rgbClr val="999999"/>
                </a:solidFill>
              </a:rPr>
              <a:t>7</a:t>
            </a:fld>
            <a:endParaRPr lang="en">
              <a:solidFill>
                <a:srgbClr val="999999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95536" y="987574"/>
            <a:ext cx="8424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s-ES" sz="2400" dirty="0">
                <a:solidFill>
                  <a:schemeClr val="tx1"/>
                </a:solidFill>
                <a:latin typeface="Lato" pitchFamily="34" charset="0"/>
              </a:rPr>
              <a:t>Curiosidad</a:t>
            </a:r>
          </a:p>
          <a:p>
            <a:pPr marL="514350" indent="-514350">
              <a:buAutoNum type="arabicPeriod"/>
            </a:pPr>
            <a:r>
              <a:rPr lang="es-ES" sz="2400" dirty="0">
                <a:solidFill>
                  <a:schemeClr val="tx1"/>
                </a:solidFill>
                <a:latin typeface="Lato" pitchFamily="34" charset="0"/>
              </a:rPr>
              <a:t>Necesidad real de comunicación</a:t>
            </a:r>
          </a:p>
          <a:p>
            <a:pPr marL="514350" indent="-514350">
              <a:buAutoNum type="arabicPeriod" startAt="3"/>
            </a:pPr>
            <a:r>
              <a:rPr lang="es-ES" sz="2400" dirty="0">
                <a:solidFill>
                  <a:schemeClr val="tx1"/>
                </a:solidFill>
                <a:latin typeface="Lato" pitchFamily="34" charset="0"/>
              </a:rPr>
              <a:t>Reflexión personal y grupal</a:t>
            </a:r>
          </a:p>
          <a:p>
            <a:pPr marL="514350" indent="-514350">
              <a:buAutoNum type="arabicPeriod" startAt="4"/>
            </a:pPr>
            <a:r>
              <a:rPr lang="es-ES" sz="2400" dirty="0">
                <a:solidFill>
                  <a:schemeClr val="tx1"/>
                </a:solidFill>
                <a:latin typeface="Lato" pitchFamily="34" charset="0"/>
              </a:rPr>
              <a:t>Acompañamiento</a:t>
            </a:r>
          </a:p>
          <a:p>
            <a:r>
              <a:rPr lang="es-ES" sz="2400" dirty="0">
                <a:solidFill>
                  <a:schemeClr val="tx1"/>
                </a:solidFill>
                <a:latin typeface="Lato" pitchFamily="34" charset="0"/>
              </a:rPr>
              <a:t>5.    Contextualización</a:t>
            </a:r>
          </a:p>
          <a:p>
            <a:pPr marL="514350" indent="-514350">
              <a:buFontTx/>
              <a:buAutoNum type="arabicPeriod" startAt="6"/>
            </a:pPr>
            <a:r>
              <a:rPr lang="es-ES" sz="2400" dirty="0">
                <a:solidFill>
                  <a:schemeClr val="tx1"/>
                </a:solidFill>
                <a:latin typeface="Lato" pitchFamily="34" charset="0"/>
              </a:rPr>
              <a:t>Superar el principio de autoridad tradicional</a:t>
            </a:r>
          </a:p>
          <a:p>
            <a:r>
              <a:rPr lang="es-ES" sz="2400" dirty="0">
                <a:solidFill>
                  <a:schemeClr val="tx1"/>
                </a:solidFill>
                <a:latin typeface="Lato" pitchFamily="34" charset="0"/>
              </a:rPr>
              <a:t>7.    Convocar al sujeto en todas sus dimensiones</a:t>
            </a:r>
          </a:p>
          <a:p>
            <a:pPr marL="514350" indent="-514350">
              <a:buAutoNum type="arabicPeriod" startAt="8"/>
            </a:pPr>
            <a:r>
              <a:rPr lang="es-ES" sz="2400" dirty="0">
                <a:solidFill>
                  <a:schemeClr val="tx1"/>
                </a:solidFill>
                <a:latin typeface="Lato" pitchFamily="34" charset="0"/>
              </a:rPr>
              <a:t>Creatividad</a:t>
            </a:r>
          </a:p>
          <a:p>
            <a:pPr marL="514350" indent="-514350">
              <a:buAutoNum type="arabicPeriod" startAt="8"/>
            </a:pPr>
            <a:r>
              <a:rPr lang="es-ES" sz="2400" dirty="0">
                <a:solidFill>
                  <a:schemeClr val="tx1"/>
                </a:solidFill>
                <a:latin typeface="Lato" pitchFamily="34" charset="0"/>
              </a:rPr>
              <a:t>Reverencia como actitud ante el proceso formativo </a:t>
            </a:r>
          </a:p>
          <a:p>
            <a:r>
              <a:rPr lang="es-ES" sz="2400" dirty="0">
                <a:solidFill>
                  <a:schemeClr val="tx1"/>
                </a:solidFill>
                <a:latin typeface="Lato" pitchFamily="34" charset="0"/>
              </a:rPr>
              <a:t>10.  Libertad</a:t>
            </a:r>
            <a:endParaRPr lang="es-CO" sz="2400" dirty="0">
              <a:solidFill>
                <a:schemeClr val="tx1"/>
              </a:solidFill>
              <a:latin typeface="Lato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95536" y="339502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latin typeface="Lato" pitchFamily="34" charset="0"/>
              </a:rPr>
              <a:t>PRINCIPIOS METODOLÓGICOS</a:t>
            </a:r>
          </a:p>
        </p:txBody>
      </p:sp>
    </p:spTree>
    <p:extLst>
      <p:ext uri="{BB962C8B-B14F-4D97-AF65-F5344CB8AC3E}">
        <p14:creationId xmlns:p14="http://schemas.microsoft.com/office/powerpoint/2010/main" val="698786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ctrTitle"/>
          </p:nvPr>
        </p:nvSpPr>
        <p:spPr>
          <a:xfrm>
            <a:off x="5724128" y="267494"/>
            <a:ext cx="3419872" cy="3816424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>
                <a:solidFill>
                  <a:schemeClr val="tx1"/>
                </a:solidFill>
              </a:rPr>
              <a:t>PRESENTACIÓN PRIMERA PUBLICACIÓN DE</a:t>
            </a:r>
            <a:br>
              <a:rPr lang="en" sz="3200" dirty="0">
                <a:solidFill>
                  <a:schemeClr val="tx1"/>
                </a:solidFill>
              </a:rPr>
            </a:br>
            <a:r>
              <a:rPr lang="en" sz="3200" dirty="0">
                <a:solidFill>
                  <a:schemeClr val="tx1"/>
                </a:solidFill>
              </a:rPr>
              <a:t>CORREO A LA LIBERTAD </a:t>
            </a:r>
          </a:p>
        </p:txBody>
      </p:sp>
      <p:sp>
        <p:nvSpPr>
          <p:cNvPr id="82" name="Shape 82"/>
          <p:cNvSpPr txBox="1">
            <a:spLocks noGrp="1"/>
          </p:cNvSpPr>
          <p:nvPr>
            <p:ph type="subTitle" idx="1"/>
          </p:nvPr>
        </p:nvSpPr>
        <p:spPr>
          <a:xfrm>
            <a:off x="685800" y="123478"/>
            <a:ext cx="4966320" cy="479677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/>
          </a:p>
        </p:txBody>
      </p:sp>
      <p:sp>
        <p:nvSpPr>
          <p:cNvPr id="83" name="Shape 83"/>
          <p:cNvSpPr txBox="1">
            <a:spLocks noGrp="1"/>
          </p:cNvSpPr>
          <p:nvPr>
            <p:ph type="sldNum" idx="4294967295"/>
          </p:nvPr>
        </p:nvSpPr>
        <p:spPr>
          <a:xfrm>
            <a:off x="8244408" y="4587974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</a:t>
            </a:fld>
            <a:endParaRPr lang="en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0"/>
            <a:ext cx="5112568" cy="511256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179512" y="627534"/>
            <a:ext cx="3823710" cy="3679891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chemeClr val="tx1"/>
                </a:solidFill>
              </a:rPr>
              <a:t>CORREO A LA LIBERTAD </a:t>
            </a:r>
          </a:p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chemeClr val="tx1"/>
                </a:solidFill>
              </a:rPr>
              <a:t>EN LAS CÁRCELES</a:t>
            </a:r>
          </a:p>
          <a:p>
            <a:pPr lvl="0">
              <a:spcBef>
                <a:spcPts val="0"/>
              </a:spcBef>
              <a:buNone/>
            </a:pPr>
            <a:endParaRPr lang="en" dirty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chemeClr val="tx1"/>
                </a:solidFill>
              </a:rPr>
              <a:t>MODELO </a:t>
            </a:r>
          </a:p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chemeClr val="tx1"/>
                </a:solidFill>
              </a:rPr>
              <a:t>BUEN PASTOR</a:t>
            </a:r>
          </a:p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chemeClr val="tx1"/>
                </a:solidFill>
              </a:rPr>
              <a:t>LA ESPERANZA</a:t>
            </a:r>
          </a:p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chemeClr val="tx1"/>
                </a:solidFill>
              </a:rPr>
              <a:t>CÓMBITA</a:t>
            </a:r>
          </a:p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chemeClr val="tx1"/>
                </a:solidFill>
              </a:rPr>
              <a:t>CHIQUINQUIRÁ</a:t>
            </a:r>
          </a:p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chemeClr val="tx1"/>
                </a:solidFill>
              </a:rPr>
              <a:t>VILLAVIENCIO 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</a:t>
            </a:fld>
            <a:endParaRPr lang="en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222" y="0"/>
            <a:ext cx="51435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glamou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252</Words>
  <Application>Microsoft Macintosh PowerPoint</Application>
  <PresentationFormat>Presentación en pantalla (16:9)</PresentationFormat>
  <Paragraphs>83</Paragraphs>
  <Slides>19</Slides>
  <Notes>17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6" baseType="lpstr">
      <vt:lpstr>Aharoni</vt:lpstr>
      <vt:lpstr>Arial</vt:lpstr>
      <vt:lpstr>Comic Sans MS</vt:lpstr>
      <vt:lpstr>Lato</vt:lpstr>
      <vt:lpstr>Lato Hairline</vt:lpstr>
      <vt:lpstr>Lato Light</vt:lpstr>
      <vt:lpstr>Eglamour template</vt:lpstr>
      <vt:lpstr>CORREO A LA LIBERTAD </vt:lpstr>
      <vt:lpstr>   VERSIONES Y MULTICOLOR</vt:lpstr>
      <vt:lpstr>Presentación de PowerPoint</vt:lpstr>
      <vt:lpstr>Presentación de PowerPoint</vt:lpstr>
      <vt:lpstr>Presentación de PowerPoint</vt:lpstr>
      <vt:lpstr>ACCIONES </vt:lpstr>
      <vt:lpstr>Presentación de PowerPoint</vt:lpstr>
      <vt:lpstr>PRESENTACIÓN PRIMERA PUBLICACIÓN DE CORREO A LA LIBERTAD </vt:lpstr>
      <vt:lpstr>Presentación de PowerPoint</vt:lpstr>
      <vt:lpstr>Presentación de PowerPoint</vt:lpstr>
      <vt:lpstr>Presentación de PowerPoint</vt:lpstr>
      <vt:lpstr>       La comunicación no conoce muros  </vt:lpstr>
      <vt:lpstr>OBTUVIMOS EL PRIMER PUESTO EN EL FORO INSTITUCIONAL  PARTICIPAMOS EN EL FORO LOCAL DE KENNEDY DONDE  EL IDEP NOS ESCOGIÓ COMO LA PROPUESTA QUE REPRESENTARIA A LA LOCALIDAD EN EL FORO DISTRITAL 2017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CORREO A LA LIBERTAD</dc:title>
  <dc:creator>Yamile Carrillo</dc:creator>
  <cp:lastModifiedBy>Miguel Bernal Escobar</cp:lastModifiedBy>
  <cp:revision>25</cp:revision>
  <cp:lastPrinted>2019-07-23T13:20:22Z</cp:lastPrinted>
  <dcterms:modified xsi:type="dcterms:W3CDTF">2019-07-23T13:22:35Z</dcterms:modified>
</cp:coreProperties>
</file>