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7" r:id="rId3"/>
    <p:sldId id="258" r:id="rId4"/>
    <p:sldId id="280" r:id="rId5"/>
    <p:sldId id="260" r:id="rId6"/>
    <p:sldId id="290" r:id="rId7"/>
    <p:sldId id="291" r:id="rId8"/>
    <p:sldId id="292" r:id="rId9"/>
    <p:sldId id="294" r:id="rId10"/>
    <p:sldId id="295" r:id="rId11"/>
    <p:sldId id="296" r:id="rId12"/>
    <p:sldId id="297" r:id="rId13"/>
    <p:sldId id="298" r:id="rId14"/>
    <p:sldId id="299" r:id="rId15"/>
    <p:sldId id="261" r:id="rId16"/>
    <p:sldId id="262" r:id="rId17"/>
    <p:sldId id="265" r:id="rId18"/>
    <p:sldId id="286" r:id="rId19"/>
    <p:sldId id="285" r:id="rId20"/>
    <p:sldId id="287" r:id="rId21"/>
    <p:sldId id="289" r:id="rId22"/>
    <p:sldId id="284" r:id="rId23"/>
    <p:sldId id="288" r:id="rId24"/>
    <p:sldId id="283" r:id="rId25"/>
    <p:sldId id="282" r:id="rId26"/>
    <p:sldId id="276" r:id="rId27"/>
    <p:sldId id="281" r:id="rId28"/>
    <p:sldId id="263" r:id="rId29"/>
    <p:sldId id="264" r:id="rId30"/>
    <p:sldId id="279" r:id="rId31"/>
    <p:sldId id="301" r:id="rId32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466" autoAdjust="0"/>
    <p:restoredTop sz="92831" autoAdjust="0"/>
  </p:normalViewPr>
  <p:slideViewPr>
    <p:cSldViewPr>
      <p:cViewPr varScale="1">
        <p:scale>
          <a:sx n="110" d="100"/>
          <a:sy n="110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ortiz\Escritorio\Gr&#225;ficas%20presentaci&#243;n%20rendici&#243;n%20de%20cuenta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cortiz\Escritorio\Gr&#225;ficas%20presentaci&#243;n%20rendici&#243;n%20de%20cuent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title>
      <c:tx>
        <c:rich>
          <a:bodyPr/>
          <a:lstStyle/>
          <a:p>
            <a:pPr>
              <a:defRPr/>
            </a:pPr>
            <a:r>
              <a:rPr lang="es-CO"/>
              <a:t>PQRS</a:t>
            </a:r>
            <a:r>
              <a:rPr lang="es-CO" baseline="0"/>
              <a:t> - 2016</a:t>
            </a:r>
            <a:endParaRPr lang="es-CO"/>
          </a:p>
        </c:rich>
      </c:tx>
      <c:layout>
        <c:manualLayout>
          <c:xMode val="edge"/>
          <c:yMode val="edge"/>
          <c:x val="0.309047070518991"/>
          <c:y val="6.3071792496526211E-2"/>
        </c:manualLayout>
      </c:layout>
    </c:title>
    <c:plotArea>
      <c:layout>
        <c:manualLayout>
          <c:layoutTarget val="inner"/>
          <c:xMode val="edge"/>
          <c:yMode val="edge"/>
          <c:x val="0.18023343274475503"/>
          <c:y val="0.21304863362667903"/>
          <c:w val="0.50829448924094789"/>
          <c:h val="0.78283626583713883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4378816710411202"/>
                  <c:y val="-0.2747222222222220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T</a:t>
                    </a:r>
                    <a:r>
                      <a:rPr lang="en-US"/>
                      <a:t>otal PQRS Recibidas</a:t>
                    </a:r>
                  </a:p>
                  <a:p>
                    <a:r>
                      <a:rPr lang="en-US"/>
                      <a:t>354</a:t>
                    </a:r>
                  </a:p>
                </c:rich>
              </c:tx>
              <c:showCatName val="1"/>
            </c:dLbl>
            <c:dLbl>
              <c:idx val="1"/>
              <c:layout>
                <c:manualLayout>
                  <c:x val="0.21128703601428603"/>
                  <c:y val="0.2310618580084900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</a:t>
                    </a:r>
                    <a:r>
                      <a:rPr lang="en-US"/>
                      <a:t>ecibidas por Medios Electrónicos</a:t>
                    </a:r>
                  </a:p>
                  <a:p>
                    <a:r>
                      <a:rPr lang="en-US"/>
                      <a:t>138</a:t>
                    </a:r>
                  </a:p>
                  <a:p>
                    <a:r>
                      <a:rPr lang="en-US"/>
                      <a:t>39%</a:t>
                    </a: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es-CO"/>
              </a:p>
            </c:txPr>
            <c:showCatName val="1"/>
            <c:showLeaderLines val="1"/>
          </c:dLbls>
          <c:cat>
            <c:strRef>
              <c:f>Hoja1!$A$24:$A$25</c:f>
              <c:strCache>
                <c:ptCount val="2"/>
                <c:pt idx="0">
                  <c:v>Total PQRS Recibidas</c:v>
                </c:pt>
                <c:pt idx="1">
                  <c:v>Recibidas por Medios Electrónicos</c:v>
                </c:pt>
              </c:strCache>
            </c:strRef>
          </c:cat>
          <c:val>
            <c:numRef>
              <c:f>Hoja1!$B$24:$B$25</c:f>
              <c:numCache>
                <c:formatCode>General</c:formatCode>
                <c:ptCount val="2"/>
                <c:pt idx="0">
                  <c:v>354</c:v>
                </c:pt>
                <c:pt idx="1">
                  <c:v>138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  <c:dispBlanksAs val="zero"/>
  </c:chart>
  <c:spPr>
    <a:solidFill>
      <a:schemeClr val="accent3">
        <a:lumMod val="20000"/>
        <a:lumOff val="80000"/>
      </a:schemeClr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title>
      <c:tx>
        <c:rich>
          <a:bodyPr/>
          <a:lstStyle/>
          <a:p>
            <a:pPr>
              <a:defRPr/>
            </a:pPr>
            <a:r>
              <a:rPr lang="es-CO"/>
              <a:t>PQRS</a:t>
            </a:r>
            <a:r>
              <a:rPr lang="es-CO" baseline="0"/>
              <a:t> - 2016</a:t>
            </a:r>
            <a:endParaRPr lang="es-CO"/>
          </a:p>
        </c:rich>
      </c:tx>
      <c:layout>
        <c:manualLayout>
          <c:xMode val="edge"/>
          <c:yMode val="edge"/>
          <c:x val="0.36833667334669412"/>
          <c:y val="6.1728395061728406E-2"/>
        </c:manualLayout>
      </c:layout>
    </c:title>
    <c:plotArea>
      <c:layout>
        <c:manualLayout>
          <c:layoutTarget val="inner"/>
          <c:xMode val="edge"/>
          <c:yMode val="edge"/>
          <c:x val="0.28153377621384507"/>
          <c:y val="0.21492401412786405"/>
          <c:w val="0.43693244757231003"/>
          <c:h val="0.6729299115388373"/>
        </c:manualLayout>
      </c:layout>
      <c:pieChart>
        <c:varyColors val="1"/>
        <c:ser>
          <c:idx val="2"/>
          <c:order val="2"/>
          <c:dLbls>
            <c:dLbl>
              <c:idx val="0"/>
              <c:layout>
                <c:manualLayout>
                  <c:x val="-0.21061230071691903"/>
                  <c:y val="-0.12415184213084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PQRS recibidas  por escrito</a:t>
                    </a:r>
                  </a:p>
                  <a:p>
                    <a:r>
                      <a:rPr lang="en-US"/>
                      <a:t>216
61%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PQRS recibidas por medios electrónicos</a:t>
                    </a:r>
                  </a:p>
                  <a:p>
                    <a:r>
                      <a:rPr lang="en-US"/>
                      <a:t>138
39%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Hoja1!$A$24:$A$25</c:f>
              <c:strCache>
                <c:ptCount val="2"/>
                <c:pt idx="0">
                  <c:v>PQRS recibidas  por escrito</c:v>
                </c:pt>
                <c:pt idx="1">
                  <c:v>PQRS recibidas por medios electrónicos</c:v>
                </c:pt>
              </c:strCache>
            </c:strRef>
          </c:cat>
          <c:val>
            <c:numRef>
              <c:f>Hoja1!$B$24:$B$25</c:f>
              <c:numCache>
                <c:formatCode>General</c:formatCode>
                <c:ptCount val="2"/>
                <c:pt idx="0">
                  <c:v>216</c:v>
                </c:pt>
                <c:pt idx="1">
                  <c:v>138</c:v>
                </c:pt>
              </c:numCache>
            </c:numRef>
          </c:val>
        </c:ser>
        <c:ser>
          <c:idx val="3"/>
          <c:order val="3"/>
          <c:dLbls>
            <c:showCatName val="1"/>
            <c:showPercent val="1"/>
            <c:showLeaderLines val="1"/>
          </c:dLbls>
          <c:cat>
            <c:strRef>
              <c:f>Hoja1!$A$24:$A$25</c:f>
              <c:strCache>
                <c:ptCount val="2"/>
                <c:pt idx="0">
                  <c:v>PQRS recibidas  por escrito</c:v>
                </c:pt>
                <c:pt idx="1">
                  <c:v>PQRS recibidas por medios electrónicos</c:v>
                </c:pt>
              </c:strCache>
            </c:strRef>
          </c:cat>
          <c:val>
            <c:numRef>
              <c:f>Hoja1!$B$24:$B$25</c:f>
              <c:numCache>
                <c:formatCode>General</c:formatCode>
                <c:ptCount val="2"/>
                <c:pt idx="0">
                  <c:v>216</c:v>
                </c:pt>
                <c:pt idx="1">
                  <c:v>138</c:v>
                </c:pt>
              </c:numCache>
            </c:numRef>
          </c:val>
        </c:ser>
        <c:ser>
          <c:idx val="1"/>
          <c:order val="1"/>
          <c:dLbls>
            <c:showCatName val="1"/>
            <c:showPercent val="1"/>
            <c:showLeaderLines val="1"/>
          </c:dLbls>
          <c:cat>
            <c:strRef>
              <c:f>Hoja1!$A$24:$A$25</c:f>
              <c:strCache>
                <c:ptCount val="2"/>
                <c:pt idx="0">
                  <c:v>PQRS recibidas  por escrito</c:v>
                </c:pt>
                <c:pt idx="1">
                  <c:v>PQRS recibidas por medios electrónicos</c:v>
                </c:pt>
              </c:strCache>
            </c:strRef>
          </c:cat>
          <c:val>
            <c:numRef>
              <c:f>Hoja1!$B$24:$B$25</c:f>
              <c:numCache>
                <c:formatCode>General</c:formatCode>
                <c:ptCount val="2"/>
                <c:pt idx="0">
                  <c:v>216</c:v>
                </c:pt>
                <c:pt idx="1">
                  <c:v>138</c:v>
                </c:pt>
              </c:numCache>
            </c:numRef>
          </c:val>
        </c:ser>
        <c:ser>
          <c:idx val="0"/>
          <c:order val="0"/>
          <c:dLbls>
            <c:showCatName val="1"/>
            <c:showPercent val="1"/>
            <c:showLeaderLines val="1"/>
          </c:dLbls>
          <c:cat>
            <c:strRef>
              <c:f>Hoja1!$A$24:$A$25</c:f>
              <c:strCache>
                <c:ptCount val="2"/>
                <c:pt idx="0">
                  <c:v>PQRS recibidas  por escrito</c:v>
                </c:pt>
                <c:pt idx="1">
                  <c:v>PQRS recibidas por medios electrónicos</c:v>
                </c:pt>
              </c:strCache>
            </c:strRef>
          </c:cat>
          <c:val>
            <c:numRef>
              <c:f>Hoja1!$B$24:$B$25</c:f>
              <c:numCache>
                <c:formatCode>General</c:formatCode>
                <c:ptCount val="2"/>
                <c:pt idx="0">
                  <c:v>216</c:v>
                </c:pt>
                <c:pt idx="1">
                  <c:v>138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solidFill>
      <a:schemeClr val="accent3">
        <a:lumMod val="20000"/>
        <a:lumOff val="80000"/>
      </a:schemeClr>
    </a:solidFill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0.35671</cdr:x>
      <cdr:y>0.90725</cdr:y>
    </cdr:from>
    <cdr:to>
      <cdr:x>0.73146</cdr:x>
      <cdr:y>0.97971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695451" y="2981326"/>
          <a:ext cx="1781176" cy="238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1100" b="1"/>
            <a:t>Total</a:t>
          </a:r>
          <a:r>
            <a:rPr lang="es-CO" sz="1100" b="1" baseline="0"/>
            <a:t>  PQRS recibidas:  354</a:t>
          </a:r>
          <a:endParaRPr lang="es-CO" sz="1100" b="1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12A5-6C78-4645-9379-CFFFA15F8FC4}" type="datetimeFigureOut">
              <a:rPr lang="es-CO" smtClean="0"/>
              <a:pPr/>
              <a:t>31/05/2017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7169-C74E-423D-B794-4788B236BC5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12A5-6C78-4645-9379-CFFFA15F8FC4}" type="datetimeFigureOut">
              <a:rPr lang="es-CO" smtClean="0"/>
              <a:pPr/>
              <a:t>31/05/2017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7169-C74E-423D-B794-4788B236BC5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12A5-6C78-4645-9379-CFFFA15F8FC4}" type="datetimeFigureOut">
              <a:rPr lang="es-CO" smtClean="0"/>
              <a:pPr/>
              <a:t>31/05/2017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7169-C74E-423D-B794-4788B236BC5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675" y="6309784"/>
            <a:ext cx="215900" cy="28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5905500"/>
            <a:ext cx="215900" cy="28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7100" y="5524500"/>
            <a:ext cx="215900" cy="28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8 CuadroTexto"/>
          <p:cNvSpPr txBox="1">
            <a:spLocks noChangeArrowheads="1"/>
          </p:cNvSpPr>
          <p:nvPr/>
        </p:nvSpPr>
        <p:spPr bwMode="auto">
          <a:xfrm>
            <a:off x="7493001" y="5524500"/>
            <a:ext cx="9366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CO" sz="900">
                <a:solidFill>
                  <a:schemeClr val="bg1"/>
                </a:solidFill>
              </a:rPr>
              <a:t>@idepbogotadc</a:t>
            </a:r>
          </a:p>
        </p:txBody>
      </p:sp>
      <p:sp>
        <p:nvSpPr>
          <p:cNvPr id="8" name="9 Rectángulo"/>
          <p:cNvSpPr>
            <a:spLocks noChangeArrowheads="1"/>
          </p:cNvSpPr>
          <p:nvPr/>
        </p:nvSpPr>
        <p:spPr bwMode="auto">
          <a:xfrm>
            <a:off x="7521575" y="6309785"/>
            <a:ext cx="12779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CO" sz="900">
                <a:solidFill>
                  <a:schemeClr val="bg1"/>
                </a:solidFill>
              </a:rPr>
              <a:t>/ComunicacionesIdep</a:t>
            </a:r>
          </a:p>
        </p:txBody>
      </p:sp>
      <p:sp>
        <p:nvSpPr>
          <p:cNvPr id="9" name="10 Rectángulo"/>
          <p:cNvSpPr>
            <a:spLocks noChangeArrowheads="1"/>
          </p:cNvSpPr>
          <p:nvPr/>
        </p:nvSpPr>
        <p:spPr bwMode="auto">
          <a:xfrm>
            <a:off x="7502526" y="5905500"/>
            <a:ext cx="79216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CO" sz="900">
                <a:solidFill>
                  <a:schemeClr val="bg1"/>
                </a:solidFill>
              </a:rPr>
              <a:t>/idep.bogota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2915816" y="4197086"/>
            <a:ext cx="3538736" cy="768085"/>
          </a:xfrm>
        </p:spPr>
        <p:txBody>
          <a:bodyPr/>
          <a:lstStyle>
            <a:lvl1pPr>
              <a:buNone/>
              <a:defRPr sz="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12A5-6C78-4645-9379-CFFFA15F8FC4}" type="datetimeFigureOut">
              <a:rPr lang="es-CO" smtClean="0"/>
              <a:pPr/>
              <a:t>31/05/2017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7169-C74E-423D-B794-4788B236BC5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12A5-6C78-4645-9379-CFFFA15F8FC4}" type="datetimeFigureOut">
              <a:rPr lang="es-CO" smtClean="0"/>
              <a:pPr/>
              <a:t>31/05/2017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7169-C74E-423D-B794-4788B236BC5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12A5-6C78-4645-9379-CFFFA15F8FC4}" type="datetimeFigureOut">
              <a:rPr lang="es-CO" smtClean="0"/>
              <a:pPr/>
              <a:t>31/05/2017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7169-C74E-423D-B794-4788B236BC5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12A5-6C78-4645-9379-CFFFA15F8FC4}" type="datetimeFigureOut">
              <a:rPr lang="es-CO" smtClean="0"/>
              <a:pPr/>
              <a:t>31/05/2017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7169-C74E-423D-B794-4788B236BC5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12A5-6C78-4645-9379-CFFFA15F8FC4}" type="datetimeFigureOut">
              <a:rPr lang="es-CO" smtClean="0"/>
              <a:pPr/>
              <a:t>31/05/2017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7169-C74E-423D-B794-4788B236BC5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12A5-6C78-4645-9379-CFFFA15F8FC4}" type="datetimeFigureOut">
              <a:rPr lang="es-CO" smtClean="0"/>
              <a:pPr/>
              <a:t>31/05/2017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7169-C74E-423D-B794-4788B236BC5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12A5-6C78-4645-9379-CFFFA15F8FC4}" type="datetimeFigureOut">
              <a:rPr lang="es-CO" smtClean="0"/>
              <a:pPr/>
              <a:t>31/05/2017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7169-C74E-423D-B794-4788B236BC5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12A5-6C78-4645-9379-CFFFA15F8FC4}" type="datetimeFigureOut">
              <a:rPr lang="es-CO" smtClean="0"/>
              <a:pPr/>
              <a:t>31/05/2017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7169-C74E-423D-B794-4788B236BC5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F12A5-6C78-4645-9379-CFFFA15F8FC4}" type="datetimeFigureOut">
              <a:rPr lang="es-CO" smtClean="0"/>
              <a:pPr/>
              <a:t>31/05/2017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C7169-C74E-423D-B794-4788B236BC5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dep.edu.co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p.edu.co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p.edu.co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mailto:centrodedocumentacion@idep.edu.c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21" y="5733256"/>
            <a:ext cx="9064289" cy="112474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5223" b="153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21" y="6093296"/>
            <a:ext cx="9064289" cy="764704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827584" y="62068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32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3568" y="62068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Para el logro del propósito misional el IDEP cuenta con: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83568" y="1628800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El CVMEP es un proyecto del IDEP y la Universidad Pedagógica Nacional que, además de afirmar un espacio para la recuperación del patrimonio histórico materializado en diversos registros (manuscritos e impresos, objetos, mobiliario y material didáctico que nutren el Museo Pedagógico), se propone como un espacio para un encuentro con la memoria del saber pedagógico, disponiendo para ello de un soporte digital que agrupa y establece enlaces con toda la información relacionada con la historia de la educación y la pedagogía a nivel local, nacional e internacional, generando las condiciones para el apoyo e intercambio con comunidades especializadas y con la comunidad educativa en general.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11560" y="119675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 </a:t>
            </a:r>
            <a:r>
              <a:rPr lang="es-CO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Centro Virtual de Memoria en Educación y Pedagogía (CVMEP)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83568" y="436510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 </a:t>
            </a:r>
            <a:r>
              <a:rPr lang="es-CO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Magazín Aula Urbana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3568" y="479715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Ofrece a docentes y directivos docentes herramientas de reflexión y estudio sobre las políticas y los resultados de investigación e innovación promovidos por el IDEP.</a:t>
            </a:r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xmlns="" val="32006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827584" y="62068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32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3568" y="33265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Para el logro del propósito misional el IDEP cuenta con: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11560" y="1484784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El CVMEP es un proyecto del IDEP y la Universidad Pedagógica Nacional que, además de afirmar un espacio para la recuperación del patrimonio histórico materializado en diversos registros (manuscritos e impresos, objetos, mobiliario y material didáctico que nutren el Museo Pedagógico), se propone como un espacio para un encuentro con la memoria del saber pedagógico, disponiendo para ello de un soporte digital que agrupa y establece enlaces con toda la información relacionada con la historia de la educación y la pedagogía a nivel local, nacional e internacional, generando las condiciones para el apoyo e intercambio con comunidades especializadas y con la comunidad educativa en general.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39552" y="9087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 </a:t>
            </a:r>
            <a:r>
              <a:rPr lang="es-CO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Centro Virtual de Memoria en Educación y Pedagogía (CVMEP)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83568" y="414908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 </a:t>
            </a:r>
            <a:r>
              <a:rPr lang="es-CO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Magazín Aula Urbana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3568" y="465313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Ofrece a docentes y directivos docentes herramientas de reflexión y estudio sobre las políticas y los resultados de investigación e innovación promovidos por el IDEP.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55576" y="537321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 </a:t>
            </a:r>
            <a:r>
              <a:rPr lang="es-CO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Publicaciones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83568" y="587727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El IDEP ha publicado más de 290 libros, disponibles para consulta en sala, y en formato digital.  Para acceder a estos títulos visite </a:t>
            </a:r>
            <a:r>
              <a:rPr lang="es-CO" u="sng" dirty="0" smtClean="0">
                <a:hlinkClick r:id="rId2"/>
              </a:rPr>
              <a:t>www.idep.edu.co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xmlns="" val="32006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21" y="6093296"/>
            <a:ext cx="9064289" cy="764704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827584" y="62068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32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39552" y="54868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Centro de Documentación </a:t>
            </a:r>
          </a:p>
          <a:p>
            <a:endParaRPr lang="es-CO" sz="16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3568" y="980728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Facilita a los usuarios la consulta en sala, referencia virtual, búsquedas especializadas, y envío de documentos vía correo electrónico, además de atención personalizada. Cuenta con Biblioteca Virtual para la consulta, acceso y descarga en línea de contenidos especializados (investigaciones, innovaciones, sistematizaciones, monografías, publicaciones periódicas y material </a:t>
            </a:r>
            <a:r>
              <a:rPr lang="es-CO" dirty="0" err="1" smtClean="0"/>
              <a:t>multimedial</a:t>
            </a:r>
            <a:r>
              <a:rPr lang="es-CO" dirty="0" smtClean="0"/>
              <a:t>); la participación interactiva; el acceso al Aula Virtual para maestros e investigadores; y la publicación de monografías, tesis y documentos.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11560" y="378904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CO" dirty="0" smtClean="0"/>
              <a:t>Catálogo de publicaciones (en línea)</a:t>
            </a:r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Bases de datos académicas especializadas en educación.</a:t>
            </a:r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Atención al usuario para la búsqueda y recuperación de información.</a:t>
            </a:r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Capacitación en el manejo de fuentes de información (Bases de Datos Académicas)</a:t>
            </a:r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Envío de información académica vía correo electrónico. </a:t>
            </a:r>
          </a:p>
          <a:p>
            <a:pPr algn="just">
              <a:buFont typeface="Arial" pitchFamily="34" charset="0"/>
              <a:buChar char="•"/>
            </a:pPr>
            <a:r>
              <a:rPr lang="es-CO" dirty="0" smtClean="0"/>
              <a:t>El IDEP ha publicado más de 290 libros, disponibles para consulta en sala, y en formato digital.  Para acceder a estos títulos visite </a:t>
            </a:r>
            <a:r>
              <a:rPr lang="es-CO" u="sng" dirty="0" smtClean="0">
                <a:hlinkClick r:id="rId3"/>
              </a:rPr>
              <a:t>www.idep.edu.co</a:t>
            </a:r>
            <a:endParaRPr lang="es-CO" dirty="0" smtClean="0"/>
          </a:p>
        </p:txBody>
      </p:sp>
      <p:sp>
        <p:nvSpPr>
          <p:cNvPr id="14" name="13 CuadroTexto"/>
          <p:cNvSpPr txBox="1"/>
          <p:nvPr/>
        </p:nvSpPr>
        <p:spPr>
          <a:xfrm>
            <a:off x="539552" y="321297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 </a:t>
            </a:r>
            <a:r>
              <a:rPr lang="es-CO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Servicios  académicos</a:t>
            </a:r>
          </a:p>
        </p:txBody>
      </p:sp>
    </p:spTree>
    <p:extLst>
      <p:ext uri="{BB962C8B-B14F-4D97-AF65-F5344CB8AC3E}">
        <p14:creationId xmlns:p14="http://schemas.microsoft.com/office/powerpoint/2010/main" xmlns="" val="32006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021288"/>
            <a:ext cx="8930198" cy="836712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827584" y="62068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32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55576" y="1844824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CO" u="sng" dirty="0" smtClean="0">
                <a:hlinkClick r:id="rId3"/>
              </a:rPr>
              <a:t>www.idep.edu.co</a:t>
            </a:r>
            <a:endParaRPr lang="es-CO" dirty="0" smtClean="0"/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Revista Educación y ciudad</a:t>
            </a:r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Magazín Aula Urbana</a:t>
            </a:r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Canal de </a:t>
            </a:r>
            <a:r>
              <a:rPr lang="es-CO" dirty="0" err="1" smtClean="0"/>
              <a:t>Youtube</a:t>
            </a:r>
            <a:endParaRPr lang="es-CO" dirty="0" smtClean="0"/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Web y redes Sociales</a:t>
            </a:r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Centro de Documentación </a:t>
            </a:r>
            <a:r>
              <a:rPr lang="es-CO" u="sng" dirty="0" smtClean="0">
                <a:hlinkClick r:id="rId4"/>
              </a:rPr>
              <a:t>centrodedocumentacion@idep.edu.co</a:t>
            </a:r>
            <a:r>
              <a:rPr lang="es-CO" dirty="0" smtClean="0"/>
              <a:t> Horario: lunes a viernes de 7:00 a.m. a 4:30 p.m.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547664" y="54868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 </a:t>
            </a:r>
            <a:r>
              <a:rPr lang="es-CO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Medios de comunicación</a:t>
            </a:r>
          </a:p>
        </p:txBody>
      </p:sp>
      <p:pic>
        <p:nvPicPr>
          <p:cNvPr id="9" name="Picture 2" descr="Resultado de imagen para DOCENTES ESTUDIANT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81642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06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39752" y="332656"/>
            <a:ext cx="48304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MICROSITIOS DEL </a:t>
            </a:r>
            <a:r>
              <a:rPr lang="es-ES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IDEP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052736"/>
            <a:ext cx="7074084" cy="2320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501008"/>
            <a:ext cx="7070511" cy="22591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6021288"/>
            <a:ext cx="9002206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97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659003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  <a:ea typeface="+mn-ea"/>
                <a:cs typeface="+mn-cs"/>
              </a:rPr>
              <a:t>PLAN ESTRATÉGICO 2016-2020</a:t>
            </a:r>
            <a:endParaRPr lang="es-CO" sz="2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21" y="5257800"/>
            <a:ext cx="9064289" cy="16002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0" y="6453336"/>
            <a:ext cx="573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 smtClean="0"/>
              <a:t>Fuente: Seguimiento PEDI (31/12/2016)</a:t>
            </a:r>
            <a:endParaRPr lang="es-CO" sz="12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5403906"/>
              </p:ext>
            </p:extLst>
          </p:nvPr>
        </p:nvGraphicFramePr>
        <p:xfrm>
          <a:off x="323528" y="836712"/>
          <a:ext cx="8352929" cy="5472606"/>
        </p:xfrm>
        <a:graphic>
          <a:graphicData uri="http://schemas.openxmlformats.org/drawingml/2006/table">
            <a:tbl>
              <a:tblPr/>
              <a:tblGrid>
                <a:gridCol w="2833175"/>
                <a:gridCol w="2291911"/>
                <a:gridCol w="634293"/>
                <a:gridCol w="631474"/>
                <a:gridCol w="1075039"/>
                <a:gridCol w="887037"/>
              </a:tblGrid>
              <a:tr h="47046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Objetivo </a:t>
                      </a: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Estratégico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Meta Proyecto de Inversión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Magnitudes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 Cumplimiento</a:t>
                      </a:r>
                    </a:p>
                    <a:p>
                      <a:pPr algn="ctr" fontAlgn="ctr"/>
                      <a:r>
                        <a:rPr lang="es-CO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  <a:r>
                        <a:rPr lang="es-CO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Ejecución 2016-2020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4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110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898326"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Producir conocimientos estratégicos en el campo de la educación para la formulación y ejecución de la política en Bogotá D.C.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Realizar 5 estudios del Sistema de seguimiento a la política educativa distrital en los contextos escolares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83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Realizar 13 estudios en Escuela currículo y pedagogía, </a:t>
                      </a:r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educación </a:t>
                      </a:r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políticas públicas y cualificación docentes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83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Avanzar en 1 diseño del Sistema de seguimiento a la política educativa distrital en los contextos escolares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665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Producir conocimiento pedagógico y material educativo para lograr el aprendizaje pertinente en niños, niñas y jóvenes en las instituciones educativas.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Realizar 11 estudios en Escuela Currículo y Pedagogía, Educación y Políticas Públicas y Cualificación Docente del componente de Cualificación, investigación e innovación docente: Comunidades de saber y de práctica pedagógica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230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86700" cy="488315"/>
          </a:xfrm>
        </p:spPr>
        <p:txBody>
          <a:bodyPr>
            <a:noAutofit/>
          </a:bodyPr>
          <a:lstStyle/>
          <a:p>
            <a:r>
              <a:rPr lang="es-CO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  <a:ea typeface="+mn-ea"/>
                <a:cs typeface="+mn-cs"/>
              </a:rPr>
              <a:t>PLAN ESTRATÉGICO 2016-2020</a:t>
            </a:r>
            <a:endParaRPr lang="es-CO" sz="2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21" y="5257800"/>
            <a:ext cx="9064289" cy="16002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0" y="6453336"/>
            <a:ext cx="573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 smtClean="0"/>
              <a:t>Fuente: Seguimiento PEDI (31/12/2016)</a:t>
            </a:r>
            <a:endParaRPr lang="es-CO" sz="12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7754031"/>
              </p:ext>
            </p:extLst>
          </p:nvPr>
        </p:nvGraphicFramePr>
        <p:xfrm>
          <a:off x="179512" y="836712"/>
          <a:ext cx="8640960" cy="5400599"/>
        </p:xfrm>
        <a:graphic>
          <a:graphicData uri="http://schemas.openxmlformats.org/drawingml/2006/table">
            <a:tbl>
              <a:tblPr/>
              <a:tblGrid>
                <a:gridCol w="2930868"/>
                <a:gridCol w="2370942"/>
                <a:gridCol w="739215"/>
                <a:gridCol w="688218"/>
                <a:gridCol w="1047621"/>
                <a:gridCol w="864096"/>
              </a:tblGrid>
              <a:tr h="38672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Objetivo </a:t>
                      </a: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Estratégico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Meta Proyecto de Inversión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Magnitudes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 Cumplimiento</a:t>
                      </a:r>
                    </a:p>
                    <a:p>
                      <a:pPr algn="ctr" fontAlgn="ctr"/>
                      <a:r>
                        <a:rPr lang="es-CO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  <a:r>
                        <a:rPr lang="es-CO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Ejecución 2016-2020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75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75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990261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 Promover la cualificación de docentes, directivos y directivas para mejorar sus capacidades en el ejercicio de la profesión.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Realizar 5 estudios de la Estrategia de </a:t>
                      </a:r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cualificación, investigación </a:t>
                      </a:r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innovación docente: comunidades de saber y práctica pedagógica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00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Avanzar en 1 diseño de la Estrategia de cualificación, investigación e innovación docente: comunidades de saber y de práctica pedagógica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2078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 Generar y socializar conocimientos sobre la vida escolar y la educación ciudadana, a partir del reconocimiento de los actores educativos como sujetos del desarrollo humano en sus dimensiones individuales y colectivas y en relación con los contextos en los que interactúan.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Desarrollar 1 estrategia de comunicación, socialización y divulgación </a:t>
                      </a:r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del componente 2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36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Desarrollar 1 estrategia de Comunicación, socialización y </a:t>
                      </a:r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divulgación del componente 1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0,93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93%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93%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269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 Desarrollar acciones que garantice la sostenibilidad  y consolidación de una gestión eficaz y transparente.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*Sostener </a:t>
                      </a:r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 </a:t>
                      </a:r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por ciento </a:t>
                      </a:r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 implementación del Sistema Integrado de Gestión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37" marR="5437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70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21" y="5257800"/>
            <a:ext cx="9064289" cy="16002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0" y="6453336"/>
            <a:ext cx="573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 smtClean="0"/>
              <a:t>Fuente: PMR con corte a 30/11/2016</a:t>
            </a:r>
            <a:r>
              <a:rPr lang="es-CO" sz="1200" dirty="0" smtClean="0"/>
              <a:t>.</a:t>
            </a:r>
            <a:endParaRPr lang="es-CO" sz="1200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44608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30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21" y="5257800"/>
            <a:ext cx="9064289" cy="16002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0" y="6453336"/>
            <a:ext cx="573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 smtClean="0"/>
              <a:t>Fuente: PMR con corte a 30/11/2016</a:t>
            </a:r>
            <a:r>
              <a:rPr lang="es-CO" sz="1200" dirty="0" smtClean="0"/>
              <a:t>.</a:t>
            </a:r>
            <a:endParaRPr lang="es-CO" sz="1200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 t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30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t="46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30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949280"/>
            <a:ext cx="9036496" cy="90872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424484" y="895631"/>
            <a:ext cx="4122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IDEP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76072" y="1706881"/>
            <a:ext cx="7799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El Instituto para la Investigación Educativa y el Desarrollo Pedagógico, IDEP, es un establecimiento público con personería jurídica, autonomía administrativa y patrimonio propio, creado mediante el Acuerdo 26 de 1994 por el Concejo de Bogotá. Sus tareas principales son: Producir y divulgar conocimiento educativo y pedagógico</a:t>
            </a:r>
            <a:r>
              <a:rPr lang="es-CO" i="1" dirty="0" smtClean="0"/>
              <a:t>,</a:t>
            </a:r>
            <a:r>
              <a:rPr lang="es-CO" dirty="0" smtClean="0"/>
              <a:t> mediante la investigación</a:t>
            </a:r>
            <a:r>
              <a:rPr lang="es-CO" i="1" dirty="0" smtClean="0"/>
              <a:t>, </a:t>
            </a:r>
            <a:r>
              <a:rPr lang="es-CO" dirty="0" smtClean="0"/>
              <a:t>la innovación, el desarrollo pedagógico y el seguimiento a la política pública educativa.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El IDEP es una entidad del sector educación adscrita a la Secretaría Distrital de Educación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2006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30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 t="13008" b="175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30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t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30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30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30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t="18176" b="131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30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30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052" name="AutoShape 4" descr="Mostrando CD01_V2_solo2016-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54" name="AutoShape 6" descr="Mostrando CD01_V2_solo2016-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56" name="AutoShape 8" descr="Mostrando CD01_V2_solo2016-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 t="12843" b="124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30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95736" y="332656"/>
            <a:ext cx="4482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O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PRESUPUESTO 2016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3528" y="6165304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Fuente:  Ejecución de gastos e inversiones– </a:t>
            </a:r>
            <a:r>
              <a:rPr lang="x-none" sz="1200" smtClean="0"/>
              <a:t>PREDIS</a:t>
            </a:r>
            <a:r>
              <a:rPr lang="es-CO" sz="1200" dirty="0" smtClean="0"/>
              <a:t> 2016 (fecha de impresión 29/12/2016)</a:t>
            </a:r>
            <a:endParaRPr lang="es-CO" sz="12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95536" y="1124744"/>
          <a:ext cx="8136905" cy="4870507"/>
        </p:xfrm>
        <a:graphic>
          <a:graphicData uri="http://schemas.openxmlformats.org/drawingml/2006/table">
            <a:tbl>
              <a:tblPr/>
              <a:tblGrid>
                <a:gridCol w="2376265"/>
                <a:gridCol w="1224136"/>
                <a:gridCol w="1224136"/>
                <a:gridCol w="1202800"/>
                <a:gridCol w="1205468"/>
                <a:gridCol w="904100"/>
              </a:tblGrid>
              <a:tr h="745373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RECURSOS PROGRAMADOS</a:t>
                      </a:r>
                    </a:p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RECURSOS COMPROMETIDOS</a:t>
                      </a:r>
                    </a:p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(31/12/2016)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RECURSOS </a:t>
                      </a:r>
                    </a:p>
                    <a:p>
                      <a:pPr algn="ctr" fontAlgn="ctr"/>
                      <a:r>
                        <a:rPr lang="es-CO" sz="12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GIRADOS</a:t>
                      </a:r>
                      <a:endParaRPr lang="es-CO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(31/12/2016)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DE EJECUCCIÓN </a:t>
                      </a:r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COMPROMISOS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(31/12/2016)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DE EJECUCCIÓN </a:t>
                      </a:r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GIROS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(31/12/2016)</a:t>
                      </a:r>
                    </a:p>
                    <a:p>
                      <a:pPr algn="ctr" fontAlgn="ctr"/>
                      <a:endParaRPr lang="es-CO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3753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 PRESUPUESTO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9.952.033.916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9.593.466.452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9.100.318.259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96%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95%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643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FUNCIONAMIENTO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5.192.468.000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4.944.121.726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4.788.680.127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3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INVERSION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4.759.565.916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4.649.344.726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4.311.638.132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98%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91%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3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sng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Bogotá</a:t>
                      </a:r>
                      <a:r>
                        <a:rPr lang="es-CO" sz="1200" b="0" i="0" u="sng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Humana</a:t>
                      </a:r>
                      <a:endParaRPr lang="es-CO" sz="12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2.011.672.731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1.932.639.621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1.932.639.621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514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Proyecto 702: Investigación e Innovación para la construcción de conocimiento</a:t>
                      </a:r>
                      <a:r>
                        <a:rPr lang="es-CO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educativo y pedagógico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1.661.609.457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1.614.655.087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1.614.655.087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386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Proyecto 907: Fortalecimiento Institucional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350.063.274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317.984.534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317.984.534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3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sng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Bogotá</a:t>
                      </a:r>
                      <a:r>
                        <a:rPr lang="es-CO" sz="1200" b="0" i="0" u="sng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Mejor para Todos</a:t>
                      </a:r>
                      <a:endParaRPr lang="es-CO" sz="1200" b="0" i="0" u="sng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2.747.893.185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2.716.705.105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2.378.996.511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726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Proyecto 1079: Investigación e Innovación para el fortalecimiento de las</a:t>
                      </a: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comunidades de saber y práctica pedagógica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2.417.206.544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2.387.836.336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2.177.815.511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99%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32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Proyecto 1039: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Fortalecimiento  de la Gestión Institucional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330.686.641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328.868.769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201.181.000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99%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61%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06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31640" y="404664"/>
            <a:ext cx="64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GESTIÓN CONTRACTUAL </a:t>
            </a:r>
          </a:p>
          <a:p>
            <a:pPr algn="ctr">
              <a:spcBef>
                <a:spcPct val="0"/>
              </a:spcBef>
            </a:pPr>
            <a:r>
              <a:rPr lang="en-US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2016</a:t>
            </a:r>
          </a:p>
          <a:p>
            <a:pPr algn="ctr">
              <a:spcBef>
                <a:spcPct val="0"/>
              </a:spcBef>
            </a:pPr>
            <a:r>
              <a:rPr lang="en-US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BOGOTÁ MEJOR PARA TODOS </a:t>
            </a:r>
            <a:endParaRPr lang="es-CO" sz="2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949280"/>
            <a:ext cx="8930198" cy="908720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63688" y="2636912"/>
          <a:ext cx="5904657" cy="1862429"/>
        </p:xfrm>
        <a:graphic>
          <a:graphicData uri="http://schemas.openxmlformats.org/drawingml/2006/table">
            <a:tbl>
              <a:tblPr/>
              <a:tblGrid>
                <a:gridCol w="2714785"/>
                <a:gridCol w="1362240"/>
                <a:gridCol w="1827632"/>
              </a:tblGrid>
              <a:tr h="3502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TIPO CONTRATO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CANTIDAD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 </a:t>
                      </a:r>
                      <a:r>
                        <a:rPr lang="es-CO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319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Directa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$ 2.630.443.695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9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Mínima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Cuantía 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$ 68.063.306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Selección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Abreviada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$43.903.160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9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Concurso</a:t>
                      </a:r>
                      <a:r>
                        <a:rPr lang="es-CO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Meritos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9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Compra Eficiente 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$21.414.050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9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$ 2.763.824.211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501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21" y="5877272"/>
            <a:ext cx="9064289" cy="98072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827584" y="332656"/>
            <a:ext cx="4122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MISIÓN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1196752"/>
            <a:ext cx="4968552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Producir y divulgar conocimiento educativo y pedagógico, mediante la investigación, la innovación, el desarrollo pedagógico y el seguimiento a la política pública educativa para avanzar en el propósito de ciudad de hacer de la educación un derecho de las personas y contribuir en la construcción de saberes.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4427984" y="3356992"/>
            <a:ext cx="4122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VISIÓN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067944" y="4149080"/>
            <a:ext cx="482002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En el 2024, el Instituto para la Investigación Educativa y el Desarrollo Pedagógico, IDEP, logrará reconocimiento Distrital, Nacional e Internacional y avanzará en el posicionamiento como centro de investigación, en educación y desarrollo pedagógico a partir de la producción y capacidad de transferencia de conocimientos educativo y pedagógico.</a:t>
            </a:r>
            <a:endParaRPr lang="es-CO" dirty="0"/>
          </a:p>
        </p:txBody>
      </p:sp>
      <p:pic>
        <p:nvPicPr>
          <p:cNvPr id="8" name="Picture 4" descr="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2696"/>
            <a:ext cx="309634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Resultado de imagen para vis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292335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06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59632" y="332656"/>
            <a:ext cx="64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GESTIÓN DOCUMENTAL</a:t>
            </a:r>
          </a:p>
          <a:p>
            <a:pPr algn="ctr">
              <a:spcBef>
                <a:spcPct val="0"/>
              </a:spcBef>
            </a:pPr>
            <a:r>
              <a:rPr lang="en-US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2016</a:t>
            </a:r>
          </a:p>
        </p:txBody>
      </p:sp>
      <p:pic>
        <p:nvPicPr>
          <p:cNvPr id="8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949280"/>
            <a:ext cx="8930198" cy="908720"/>
          </a:xfrm>
          <a:prstGeom prst="rect">
            <a:avLst/>
          </a:prstGeom>
        </p:spPr>
      </p:pic>
      <p:graphicFrame>
        <p:nvGraphicFramePr>
          <p:cNvPr id="7" name="1 Gráfico"/>
          <p:cNvGraphicFramePr/>
          <p:nvPr/>
        </p:nvGraphicFramePr>
        <p:xfrm>
          <a:off x="2195512" y="1885950"/>
          <a:ext cx="4752975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1 Gráfico"/>
          <p:cNvGraphicFramePr/>
          <p:nvPr/>
        </p:nvGraphicFramePr>
        <p:xfrm>
          <a:off x="2195512" y="1785937"/>
          <a:ext cx="4752975" cy="351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75501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contenido"/>
          <p:cNvSpPr>
            <a:spLocks noGrp="1"/>
          </p:cNvSpPr>
          <p:nvPr>
            <p:ph sz="half" idx="1"/>
          </p:nvPr>
        </p:nvSpPr>
        <p:spPr>
          <a:xfrm>
            <a:off x="2195736" y="3717032"/>
            <a:ext cx="5256162" cy="768349"/>
          </a:xfrm>
        </p:spPr>
        <p:txBody>
          <a:bodyPr>
            <a:noAutofit/>
          </a:bodyPr>
          <a:lstStyle/>
          <a:p>
            <a:pPr algn="ctr"/>
            <a:r>
              <a:rPr lang="es-CO" sz="4800" dirty="0" smtClean="0">
                <a:cs typeface="Arial" charset="0"/>
              </a:rPr>
              <a:t>www.idep.edu.co</a:t>
            </a:r>
          </a:p>
        </p:txBody>
      </p:sp>
      <p:sp>
        <p:nvSpPr>
          <p:cNvPr id="10243" name="2 CuadroTexto"/>
          <p:cNvSpPr txBox="1">
            <a:spLocks noChangeArrowheads="1"/>
          </p:cNvSpPr>
          <p:nvPr/>
        </p:nvSpPr>
        <p:spPr bwMode="auto">
          <a:xfrm>
            <a:off x="3275856" y="2132856"/>
            <a:ext cx="26888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CO" sz="5400" dirty="0">
                <a:solidFill>
                  <a:schemeClr val="bg1"/>
                </a:solidFill>
                <a:cs typeface="Arial" charset="0"/>
              </a:rPr>
              <a:t>¡Gracias!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11" y="5877272"/>
            <a:ext cx="9064289" cy="98072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59632" y="404664"/>
            <a:ext cx="664252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OBJETIVOS ESTRATÉGICOS </a:t>
            </a:r>
            <a:endParaRPr lang="es-ES" sz="3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3075" name="CuadroTexto 3"/>
          <p:cNvSpPr txBox="1">
            <a:spLocks noChangeArrowheads="1"/>
          </p:cNvSpPr>
          <p:nvPr/>
        </p:nvSpPr>
        <p:spPr bwMode="auto">
          <a:xfrm>
            <a:off x="251520" y="1268761"/>
            <a:ext cx="581382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s-CO" altLang="es-CO" sz="1800" dirty="0"/>
              <a:t>Acompañar las experiencias de investigación e innovación de los actores educativos para promover el reconocimiento, la visibilización y el desarrollo de comunidades de saber y de práctica pedagógica.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endParaRPr lang="es-CO" altLang="es-CO" sz="1800" dirty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s-CO" altLang="es-CO" sz="1800" dirty="0"/>
              <a:t>Desarrollar investigaciones en el campo de la educación que aporten a la gestión de la política pública distrital.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endParaRPr lang="es-CO" altLang="es-CO" sz="1800" dirty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s-CO" altLang="es-CO" sz="1800" dirty="0"/>
              <a:t>Producir información a partir del seguimiento a la política educativa distrital en los contextos escolares, que sirva como insumo para la toma de decisiones en el sector</a:t>
            </a:r>
            <a:r>
              <a:rPr lang="es-CO" altLang="es-CO" sz="1800" dirty="0" smtClean="0"/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endParaRPr lang="es-CO" altLang="es-CO" sz="1800" dirty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s-CO" altLang="es-CO" sz="1800" dirty="0"/>
              <a:t>Desarrollar acciones que garanticen la sostenibilidad y consolidación del Sistema Integrado de Gestión del IDEP</a:t>
            </a:r>
            <a:r>
              <a:rPr lang="es-CO" altLang="es-CO" sz="1800" dirty="0" smtClean="0"/>
              <a:t>.</a:t>
            </a:r>
            <a:endParaRPr lang="es-CO" altLang="es-CO" sz="2000" dirty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endParaRPr lang="es-CO" altLang="es-CO" sz="2000" dirty="0"/>
          </a:p>
        </p:txBody>
      </p:sp>
      <p:pic>
        <p:nvPicPr>
          <p:cNvPr id="3076" name="Picture 6" descr="Resultado de imagen para OBJETIV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280831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38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21" y="5257800"/>
            <a:ext cx="9064289" cy="16002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339752" y="332656"/>
            <a:ext cx="4122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ORGANIGRAMA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96752"/>
            <a:ext cx="5572125" cy="379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06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21" y="5805264"/>
            <a:ext cx="9064289" cy="105273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55576" y="188640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¿CÓMO ESTÁ ORGANIZADO EL IDEP?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7560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Para el período 2016-2020 la gestión del IDEP se concreta en el proyecto de Investigación e innovación para el fortalecimiento de las comunidades de saber y de práctica pedagógica, estructurado en dos componentes que se articulan con el Plan de Desarrollo Bogotá Mejor para todos.</a:t>
            </a:r>
          </a:p>
          <a:p>
            <a:pPr algn="just"/>
            <a:endParaRPr lang="es-CO" dirty="0" smtClean="0"/>
          </a:p>
          <a:p>
            <a:pPr algn="just"/>
            <a:r>
              <a:rPr lang="es-CO" b="1" dirty="0" smtClean="0"/>
              <a:t>1. Seguimiento a la política educativa distrital en los contextos escolares.</a:t>
            </a:r>
            <a:endParaRPr lang="es-CO" dirty="0" smtClean="0"/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El IDEP- apunta a la creación de un sistema de seguimiento a la política educativa distrital en los contextos escolares. El propósito central del sistema a desarrollar es integrar una propuesta conceptual, metodológica y operativa en función de distintos módulos que reportan información cuantitativa y cualitativa de fuentes primarias y secundarias. Lo anterior se basa no solo en la percepción de la política desde sus actores en los contextos escolares, también en la consulta a distintas clases de documentos, además del análisis de contexto, de la coyuntura educativa en Bogotá, D.C. y su relación con referentes de carácter nacional e internacional.</a:t>
            </a:r>
          </a:p>
          <a:p>
            <a:pPr algn="just"/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xmlns="" val="32006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21" y="5877272"/>
            <a:ext cx="9064289" cy="98072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55576" y="188640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¿CóMO ESTÁ ORGANIZADO EL IDEP?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7560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/>
              <a:t>2. Cualificación, investigación e innovación docente: comunidades de saber y de práctica pedagógica.</a:t>
            </a:r>
            <a:endParaRPr lang="es-CO" dirty="0" smtClean="0"/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El IDEP- apunta a la creación de  un programa de cualificación, investigación e innovación docente que permita el encuentro de saberes, intercambio de experiencias y construcción permanente del saber pedagógico de maestros, maestras y directivos docentes.</a:t>
            </a:r>
          </a:p>
          <a:p>
            <a:pPr algn="just"/>
            <a:r>
              <a:rPr lang="es-CO" b="1" dirty="0" smtClean="0"/>
              <a:t> </a:t>
            </a:r>
            <a:endParaRPr lang="es-CO" dirty="0" smtClean="0"/>
          </a:p>
          <a:p>
            <a:pPr algn="just"/>
            <a:r>
              <a:rPr lang="es-CO" dirty="0" smtClean="0"/>
              <a:t>El propósito central del programa a desarrollar integra, articula y potencia todas aquellas acciones y rutas metodológicas de formación generadas como parte de la experiencia del IDEP en desarrollo de su misión, vinculándolas a los fines de la institución y relacionándolas con el fomento, impulso y consolidación de las experiencias pedagógicas y redes de maestros concebidas a manera de comunidades de saber y de práctica pedagógica. El programa aportará al proyecto estratégico “Bogotá reconoce a sus maestros, maestras y directivos docentes”. </a:t>
            </a:r>
          </a:p>
          <a:p>
            <a:pPr algn="just"/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xmlns="" val="32006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21" y="6093296"/>
            <a:ext cx="9064289" cy="76470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55576" y="40466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LÍNEAS DE INVESTIGACIÓN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683568" y="126876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CO" dirty="0" smtClean="0"/>
              <a:t> Escuela, Currículo y Pedagogía – ECP </a:t>
            </a:r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 Educación y Políticas Públicas – EPP</a:t>
            </a:r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 Cualificación Docente – CD </a:t>
            </a:r>
          </a:p>
          <a:p>
            <a:pPr algn="just"/>
            <a:endParaRPr lang="es-CO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827584" y="249289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NUESTROS USUARIOS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83568" y="3284984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CO" dirty="0" smtClean="0"/>
              <a:t>Maestros y maestras.</a:t>
            </a:r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Investigadores, académicos y ciudadanía en general.</a:t>
            </a:r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Instituciones Educativas y escuelas normales.</a:t>
            </a:r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Centros de Investigación y asociados que trabajan temas de educación y pedagogía.</a:t>
            </a:r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Entidades gubernamentales del orden internacional, nacional, departamental, distrital y local. </a:t>
            </a:r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Bibliotecas públicas escolares y universitarias.</a:t>
            </a:r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Facultades de educación de Bogotá y del resto del país.</a:t>
            </a:r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Servidores y servidoras del IDEP.</a:t>
            </a:r>
          </a:p>
          <a:p>
            <a:r>
              <a:rPr lang="es-CO" dirty="0" smtClean="0"/>
              <a:t> </a:t>
            </a:r>
          </a:p>
          <a:p>
            <a:pPr algn="just"/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xmlns="" val="32006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21" y="6093296"/>
            <a:ext cx="9064289" cy="764704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827584" y="62068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NUESTROS SERVICIOS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83568" y="1628800"/>
            <a:ext cx="7992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CO" dirty="0" smtClean="0"/>
              <a:t>Diseño y desarrollo de proyectos de investigación, innovación, seguimiento y evaluación de la política pública en educación.</a:t>
            </a:r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Diseño y desarrollo de proyectos de cualificación de docentes y directivos docentes.</a:t>
            </a:r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Acompañamiento a procesos de sistematización de experiencias, investigación e innovación educativa y pedagógica.</a:t>
            </a:r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Socialización y divulgación del conocimiento en educación y pedagogía a través de: Magazín Aula Urbana, revista Educación y Ciudad, programa Aula Urbana Dial, audiovisuales, libros, redes sociales y página web.</a:t>
            </a:r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Acceso al Centro Virtual de Memoria en Educación y Pedagogía.</a:t>
            </a:r>
          </a:p>
          <a:p>
            <a:pPr lvl="0">
              <a:buFont typeface="Arial" pitchFamily="34" charset="0"/>
              <a:buChar char="•"/>
            </a:pPr>
            <a:r>
              <a:rPr lang="es-CO" dirty="0" smtClean="0"/>
              <a:t>Acceso al Centro de Documentación del IDEP.</a:t>
            </a:r>
          </a:p>
        </p:txBody>
      </p:sp>
    </p:spTree>
    <p:extLst>
      <p:ext uri="{BB962C8B-B14F-4D97-AF65-F5344CB8AC3E}">
        <p14:creationId xmlns:p14="http://schemas.microsoft.com/office/powerpoint/2010/main" xmlns="" val="32006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1945</Words>
  <Application>Microsoft Office PowerPoint</Application>
  <PresentationFormat>Presentación en pantalla (4:3)</PresentationFormat>
  <Paragraphs>261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PLAN ESTRATÉGICO 2016-2020</vt:lpstr>
      <vt:lpstr>PLAN ESTRATÉGICO 2016-2020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Company>Istituto IDEP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DE CUENTAS  IDEP</dc:title>
  <dc:creator>cortiz</dc:creator>
  <cp:lastModifiedBy>cortiz</cp:lastModifiedBy>
  <cp:revision>145</cp:revision>
  <dcterms:created xsi:type="dcterms:W3CDTF">2017-05-17T17:06:32Z</dcterms:created>
  <dcterms:modified xsi:type="dcterms:W3CDTF">2017-05-31T14:56:22Z</dcterms:modified>
</cp:coreProperties>
</file>